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8" r:id="rId10"/>
    <p:sldId id="281" r:id="rId11"/>
    <p:sldId id="269" r:id="rId12"/>
    <p:sldId id="283" r:id="rId13"/>
    <p:sldId id="270" r:id="rId14"/>
    <p:sldId id="265" r:id="rId15"/>
    <p:sldId id="266" r:id="rId16"/>
    <p:sldId id="267" r:id="rId17"/>
    <p:sldId id="271" r:id="rId18"/>
    <p:sldId id="282" r:id="rId19"/>
    <p:sldId id="275" r:id="rId20"/>
    <p:sldId id="278" r:id="rId21"/>
    <p:sldId id="280" r:id="rId22"/>
    <p:sldId id="279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88" y="1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6-11-01T09:19:21.491" idx="1">
    <p:pos x="10" y="10"/>
    <p:text/>
    <p:extLst>
      <p:ext uri="{C676402C-5697-4E1C-873F-D02D1690AC5C}">
        <p15:threadingInfo xmlns:p15="http://schemas.microsoft.com/office/powerpoint/2012/main" timeZoneBias="-12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11/2/2026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11/2/2026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11/2/2026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11/2/2026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11/2/2026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11/2/2026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51" r:id="rId3"/>
    <p:sldLayoutId id="2147483666" r:id="rId4"/>
    <p:sldLayoutId id="2147483653" r:id="rId5"/>
    <p:sldLayoutId id="2147483654" r:id="rId6"/>
    <p:sldLayoutId id="2147483655" r:id="rId7"/>
    <p:sldLayoutId id="2147483667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mailto:st_comm@uft-plovdiv.bg" TargetMode="External"/><Relationship Id="rId2" Type="http://schemas.openxmlformats.org/officeDocument/2006/relationships/hyperlink" Target="https://uft-plovdiv.bg/obshtejitiq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uft-plovdiv.bg/studenti/#taksi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Relationship Id="rId5" Type="http://schemas.openxmlformats.org/officeDocument/2006/relationships/comments" Target="../comments/comment1.xml"/><Relationship Id="rId4" Type="http://schemas.openxmlformats.org/officeDocument/2006/relationships/image" Target="../media/image9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just"/>
            <a:r>
              <a:rPr lang="bg-BG" sz="3600" dirty="0" smtClean="0"/>
              <a:t>ОРГАНИЗАЦИЯ НА ОБУЧЕНИЕТО В „РЕДОВНО ОБУЧЕНИЕ С МОДУЛНА ОРГАНИЗАЦИЯ“ И „ЗАДОЧНО ОБУЧЕНИЕ“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bg-BG" dirty="0" smtClean="0"/>
              <a:t>ПРОФ. </a:t>
            </a:r>
            <a:r>
              <a:rPr lang="bg-BG" dirty="0" err="1" smtClean="0"/>
              <a:t>Д.Н</a:t>
            </a:r>
            <a:r>
              <a:rPr lang="bg-BG" dirty="0" smtClean="0"/>
              <a:t>. ГЕОРГИ КОСТОВ</a:t>
            </a:r>
          </a:p>
          <a:p>
            <a:r>
              <a:rPr lang="bg-BG" dirty="0" smtClean="0"/>
              <a:t>0</a:t>
            </a:r>
            <a:r>
              <a:rPr lang="en-US" dirty="0" smtClean="0"/>
              <a:t>2</a:t>
            </a:r>
            <a:r>
              <a:rPr lang="bg-BG" dirty="0" smtClean="0"/>
              <a:t>.1</a:t>
            </a:r>
            <a:r>
              <a:rPr lang="en-US" dirty="0" smtClean="0"/>
              <a:t>1</a:t>
            </a:r>
            <a:r>
              <a:rPr lang="bg-BG" dirty="0" smtClean="0"/>
              <a:t>.202</a:t>
            </a:r>
            <a:r>
              <a:rPr lang="en-US" dirty="0" smtClean="0"/>
              <a:t>6</a:t>
            </a:r>
            <a:r>
              <a:rPr lang="bg-BG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0698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251012"/>
            <a:ext cx="11129184" cy="609600"/>
          </a:xfrm>
        </p:spPr>
        <p:txBody>
          <a:bodyPr>
            <a:normAutofit fontScale="90000"/>
          </a:bodyPr>
          <a:lstStyle/>
          <a:p>
            <a:pPr algn="ctr"/>
            <a:r>
              <a:rPr lang="bg-BG" dirty="0" smtClean="0">
                <a:solidFill>
                  <a:schemeClr val="tx1"/>
                </a:solidFill>
              </a:rPr>
              <a:t>ГРАФИК НА УЧЕБНИЯ ПРОЦЕС – </a:t>
            </a:r>
            <a:r>
              <a:rPr lang="bg-BG" dirty="0" err="1" smtClean="0">
                <a:solidFill>
                  <a:schemeClr val="tx1"/>
                </a:solidFill>
              </a:rPr>
              <a:t>ОКС</a:t>
            </a:r>
            <a:r>
              <a:rPr lang="bg-BG" dirty="0" smtClean="0">
                <a:solidFill>
                  <a:schemeClr val="tx1"/>
                </a:solidFill>
              </a:rPr>
              <a:t> БАКАЛАВЪР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9976" y="914494"/>
            <a:ext cx="11672048" cy="591578"/>
          </a:xfrm>
        </p:spPr>
        <p:txBody>
          <a:bodyPr>
            <a:normAutofit/>
          </a:bodyPr>
          <a:lstStyle/>
          <a:p>
            <a:pPr algn="just"/>
            <a:r>
              <a:rPr lang="bg-BG" sz="1600" dirty="0" smtClean="0"/>
              <a:t>Обучението в „редовно обучение с модулна организация на учебния процес“ и „задочна форма на обучение“ се организира, съгласно графика на учебния процес, приет с решение на АС на УХТ.</a:t>
            </a:r>
            <a:endParaRPr lang="en-US" sz="16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7634" y="1905491"/>
            <a:ext cx="5385524" cy="415858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1829" y="1905491"/>
            <a:ext cx="5350195" cy="4129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6967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478" y="627530"/>
            <a:ext cx="11266145" cy="609600"/>
          </a:xfrm>
        </p:spPr>
        <p:txBody>
          <a:bodyPr>
            <a:normAutofit/>
          </a:bodyPr>
          <a:lstStyle/>
          <a:p>
            <a:pPr algn="ctr"/>
            <a:r>
              <a:rPr lang="bg-BG" sz="2800" dirty="0" smtClean="0">
                <a:solidFill>
                  <a:schemeClr val="tx1"/>
                </a:solidFill>
              </a:rPr>
              <a:t>ГРАФИК НА УЧЕБНИЯ ПРОЦЕС – </a:t>
            </a:r>
            <a:r>
              <a:rPr lang="bg-BG" sz="2800" dirty="0" err="1" smtClean="0">
                <a:solidFill>
                  <a:schemeClr val="tx1"/>
                </a:solidFill>
              </a:rPr>
              <a:t>ОКС</a:t>
            </a:r>
            <a:r>
              <a:rPr lang="bg-BG" sz="2800" dirty="0" smtClean="0">
                <a:solidFill>
                  <a:schemeClr val="tx1"/>
                </a:solidFill>
              </a:rPr>
              <a:t> БАКАЛАВЪР И МАГИСТЪР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941" y="1757176"/>
            <a:ext cx="11672048" cy="1416330"/>
          </a:xfrm>
        </p:spPr>
        <p:txBody>
          <a:bodyPr>
            <a:noAutofit/>
          </a:bodyPr>
          <a:lstStyle/>
          <a:p>
            <a:pPr algn="just"/>
            <a:r>
              <a:rPr lang="en-US" sz="2800" dirty="0" smtClean="0">
                <a:solidFill>
                  <a:srgbClr val="FF0000"/>
                </a:solidFill>
              </a:rPr>
              <a:t>NB! </a:t>
            </a:r>
            <a:r>
              <a:rPr lang="bg-BG" sz="2800" dirty="0" smtClean="0">
                <a:solidFill>
                  <a:srgbClr val="FF0000"/>
                </a:solidFill>
              </a:rPr>
              <a:t>ОБУЧЕНИЕТО В „РЕДОВНО ОБУЧЕНИЕ С МОДУЛНА ОРГАНИЗАЦИЯ НА УЧЕБНИЯ ПРОЦЕС“ И „ЗАДОЧНО ОБУЧЕНИЕ“ ЩЕ СТАРТИРАТ ЕДНОВРЕМЕННО ОТ 03.11.202</a:t>
            </a:r>
            <a:r>
              <a:rPr lang="en-US" sz="2800" dirty="0" smtClean="0">
                <a:solidFill>
                  <a:srgbClr val="FF0000"/>
                </a:solidFill>
              </a:rPr>
              <a:t>6</a:t>
            </a:r>
            <a:r>
              <a:rPr lang="bg-BG" sz="2800" dirty="0" smtClean="0">
                <a:solidFill>
                  <a:srgbClr val="FF0000"/>
                </a:solidFill>
              </a:rPr>
              <a:t> г.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1192306" y="3460470"/>
            <a:ext cx="10748683" cy="186456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bg-BG" sz="2000" dirty="0" smtClean="0"/>
              <a:t>ВЪЗМОЖНОСТ ЗА ОПТИМИЗИРАНЕ НА РАЗПИСА НА ДВЕТЕ ФОРМИ НА ОБУЧЕНИЕ;</a:t>
            </a:r>
          </a:p>
          <a:p>
            <a:pPr algn="just"/>
            <a:r>
              <a:rPr lang="bg-BG" sz="2000" dirty="0" smtClean="0"/>
              <a:t>СЪЧЕТАВАН</a:t>
            </a:r>
            <a:r>
              <a:rPr lang="en-US" sz="2000" dirty="0"/>
              <a:t>E</a:t>
            </a:r>
            <a:r>
              <a:rPr lang="bg-BG" sz="2000" dirty="0" smtClean="0"/>
              <a:t> НА ДОБРИ ПРАКТИКИ ЗА ИЗВЕЖДАНЕ НА ЧАСОВЕТЕ;</a:t>
            </a:r>
          </a:p>
          <a:p>
            <a:pPr algn="just"/>
            <a:r>
              <a:rPr lang="bg-BG" sz="2000" dirty="0" smtClean="0"/>
              <a:t>ВЪЗМОЖНОСТ ЗА ИНДИВИДУАЛНА ПОДГОТОВКА ПО РАЗЛИЧНИТЕ ДИСЦИПЛИНИ;</a:t>
            </a:r>
          </a:p>
          <a:p>
            <a:pPr algn="just"/>
            <a:r>
              <a:rPr lang="bg-BG" sz="2000" dirty="0" smtClean="0"/>
              <a:t>ИЗВЕЖДАНЕ НА ЧАСТ ОТ ОЦЕНЯВАНЕТО В РАМКИТЕ НА СЕМЕСТЪРА;</a:t>
            </a:r>
          </a:p>
          <a:p>
            <a:pPr marL="0" indent="0" algn="just">
              <a:buNone/>
            </a:pPr>
            <a:r>
              <a:rPr lang="bg-BG" sz="2000" dirty="0" smtClean="0"/>
              <a:t>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439108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513" y="1210331"/>
            <a:ext cx="11425019" cy="5208398"/>
          </a:xfrm>
        </p:spPr>
        <p:txBody>
          <a:bodyPr>
            <a:noAutofit/>
          </a:bodyPr>
          <a:lstStyle/>
          <a:p>
            <a:pPr algn="just"/>
            <a:r>
              <a:rPr lang="bg-BG" dirty="0"/>
              <a:t>Дефиниция:</a:t>
            </a:r>
            <a:r>
              <a:rPr lang="bg-BG" b="1" dirty="0"/>
              <a:t> </a:t>
            </a:r>
            <a:r>
              <a:rPr lang="bg-BG" b="1" dirty="0">
                <a:solidFill>
                  <a:srgbClr val="FF0000"/>
                </a:solidFill>
              </a:rPr>
              <a:t>Редовното обучение с модулна организация на учебния процес е обучение, което се организира за лица, работещи на пълен работен ден </a:t>
            </a:r>
            <a:r>
              <a:rPr lang="bg-BG" b="1" dirty="0" smtClean="0">
                <a:solidFill>
                  <a:srgbClr val="FF0000"/>
                </a:solidFill>
              </a:rPr>
              <a:t>сфери на икономиката, </a:t>
            </a:r>
            <a:r>
              <a:rPr lang="bg-BG" b="1" dirty="0">
                <a:solidFill>
                  <a:srgbClr val="FF0000"/>
                </a:solidFill>
              </a:rPr>
              <a:t>съответстващи на професионалните направления, в които обучава </a:t>
            </a:r>
            <a:r>
              <a:rPr lang="bg-BG" b="1" dirty="0" err="1">
                <a:solidFill>
                  <a:srgbClr val="FF0000"/>
                </a:solidFill>
              </a:rPr>
              <a:t>УХТ</a:t>
            </a:r>
            <a:r>
              <a:rPr lang="bg-BG" b="1" dirty="0">
                <a:solidFill>
                  <a:srgbClr val="FF0000"/>
                </a:solidFill>
              </a:rPr>
              <a:t>-Пловдив.</a:t>
            </a:r>
            <a:endParaRPr lang="en-US" dirty="0">
              <a:solidFill>
                <a:srgbClr val="FF0000"/>
              </a:solidFill>
            </a:endParaRPr>
          </a:p>
          <a:p>
            <a:pPr lvl="0" algn="just"/>
            <a:r>
              <a:rPr lang="bg-BG" b="1" dirty="0" smtClean="0">
                <a:solidFill>
                  <a:srgbClr val="0070C0"/>
                </a:solidFill>
              </a:rPr>
              <a:t>Обучението </a:t>
            </a:r>
            <a:r>
              <a:rPr lang="bg-BG" b="1" dirty="0">
                <a:solidFill>
                  <a:srgbClr val="0070C0"/>
                </a:solidFill>
              </a:rPr>
              <a:t>с модулна организация на учебния процес се провежда през вечерната част на работните дни </a:t>
            </a:r>
            <a:r>
              <a:rPr lang="en-US" b="1" dirty="0">
                <a:solidFill>
                  <a:srgbClr val="0070C0"/>
                </a:solidFill>
              </a:rPr>
              <a:t>(</a:t>
            </a:r>
            <a:r>
              <a:rPr lang="bg-BG" b="1" dirty="0">
                <a:solidFill>
                  <a:srgbClr val="0070C0"/>
                </a:solidFill>
              </a:rPr>
              <a:t>най-често от </a:t>
            </a:r>
            <a:r>
              <a:rPr lang="bg-BG" b="1" dirty="0" smtClean="0">
                <a:solidFill>
                  <a:srgbClr val="0070C0"/>
                </a:solidFill>
              </a:rPr>
              <a:t>17</a:t>
            </a:r>
            <a:r>
              <a:rPr lang="en-US" b="1" baseline="30000" dirty="0" smtClean="0">
                <a:solidFill>
                  <a:srgbClr val="0070C0"/>
                </a:solidFill>
              </a:rPr>
              <a:t>3</a:t>
            </a:r>
            <a:r>
              <a:rPr lang="bg-BG" b="1" baseline="30000" dirty="0" smtClean="0">
                <a:solidFill>
                  <a:srgbClr val="0070C0"/>
                </a:solidFill>
              </a:rPr>
              <a:t>0</a:t>
            </a:r>
            <a:r>
              <a:rPr lang="bg-BG" b="1" dirty="0" smtClean="0">
                <a:solidFill>
                  <a:srgbClr val="0070C0"/>
                </a:solidFill>
              </a:rPr>
              <a:t> </a:t>
            </a:r>
            <a:r>
              <a:rPr lang="bg-BG" b="1" dirty="0">
                <a:solidFill>
                  <a:srgbClr val="0070C0"/>
                </a:solidFill>
              </a:rPr>
              <a:t>до </a:t>
            </a:r>
            <a:r>
              <a:rPr lang="bg-BG" b="1" dirty="0" smtClean="0">
                <a:solidFill>
                  <a:srgbClr val="0070C0"/>
                </a:solidFill>
              </a:rPr>
              <a:t>2</a:t>
            </a:r>
            <a:r>
              <a:rPr lang="en-US" b="1" dirty="0" smtClean="0">
                <a:solidFill>
                  <a:srgbClr val="0070C0"/>
                </a:solidFill>
              </a:rPr>
              <a:t>0</a:t>
            </a:r>
            <a:r>
              <a:rPr lang="en-US" b="1" baseline="30000" dirty="0" smtClean="0">
                <a:solidFill>
                  <a:srgbClr val="0070C0"/>
                </a:solidFill>
              </a:rPr>
              <a:t>3</a:t>
            </a:r>
            <a:r>
              <a:rPr lang="bg-BG" b="1" baseline="30000" dirty="0" smtClean="0">
                <a:solidFill>
                  <a:srgbClr val="0070C0"/>
                </a:solidFill>
              </a:rPr>
              <a:t>0</a:t>
            </a:r>
            <a:r>
              <a:rPr lang="en-US" b="1" dirty="0">
                <a:solidFill>
                  <a:srgbClr val="0070C0"/>
                </a:solidFill>
              </a:rPr>
              <a:t>)</a:t>
            </a:r>
            <a:r>
              <a:rPr lang="bg-BG" b="1" dirty="0">
                <a:solidFill>
                  <a:srgbClr val="0070C0"/>
                </a:solidFill>
              </a:rPr>
              <a:t>, през почивните дни, както и в обособени присъствени модули, съгласно графика на учебния процес. </a:t>
            </a:r>
            <a:endParaRPr lang="en-US" dirty="0">
              <a:solidFill>
                <a:srgbClr val="0070C0"/>
              </a:solidFill>
            </a:endParaRPr>
          </a:p>
          <a:p>
            <a:pPr lvl="0" algn="just"/>
            <a:r>
              <a:rPr lang="bg-BG" b="1" dirty="0" smtClean="0"/>
              <a:t>„Редовното обучение с модулна организация на учебния процес“ се реализира чрез следните форми:</a:t>
            </a:r>
            <a:endParaRPr lang="en-US" dirty="0"/>
          </a:p>
          <a:p>
            <a:pPr lvl="1" algn="just"/>
            <a:r>
              <a:rPr lang="bg-BG" sz="1800" b="1" dirty="0">
                <a:solidFill>
                  <a:srgbClr val="FF0000"/>
                </a:solidFill>
              </a:rPr>
              <a:t>Присъствено обучение </a:t>
            </a:r>
            <a:r>
              <a:rPr lang="bg-BG" sz="1800" b="1" dirty="0"/>
              <a:t>чрез реализиране на аудиторни и лабораторни занятия от учебния план и учебната програма;</a:t>
            </a:r>
            <a:endParaRPr lang="en-US" sz="1800" dirty="0"/>
          </a:p>
          <a:p>
            <a:pPr lvl="1" algn="just"/>
            <a:r>
              <a:rPr lang="bg-BG" sz="1800" b="1" dirty="0">
                <a:solidFill>
                  <a:srgbClr val="FF0000"/>
                </a:solidFill>
              </a:rPr>
              <a:t>Синхронно присъствено обучение </a:t>
            </a:r>
            <a:r>
              <a:rPr lang="bg-BG" sz="1800" b="1" dirty="0"/>
              <a:t>за реализиране на специфични занятия от учебния план и учебната програма;</a:t>
            </a:r>
            <a:endParaRPr lang="en-US" sz="1800" dirty="0"/>
          </a:p>
          <a:p>
            <a:pPr lvl="1" algn="just"/>
            <a:r>
              <a:rPr lang="bg-BG" sz="1800" b="1" dirty="0">
                <a:solidFill>
                  <a:srgbClr val="FF0000"/>
                </a:solidFill>
              </a:rPr>
              <a:t>Асинхронно обучение </a:t>
            </a:r>
            <a:r>
              <a:rPr lang="bg-BG" sz="1800" b="1" dirty="0"/>
              <a:t>за реализиране специфични </a:t>
            </a:r>
            <a:r>
              <a:rPr lang="bg-BG" sz="1800" b="1" dirty="0" smtClean="0"/>
              <a:t>задачи </a:t>
            </a:r>
            <a:r>
              <a:rPr lang="bg-BG" sz="1800" b="1" dirty="0"/>
              <a:t>и консултации от учебния план и учебната програма.</a:t>
            </a:r>
            <a:endParaRPr lang="en-US" sz="1800" dirty="0"/>
          </a:p>
          <a:p>
            <a:pPr lvl="1" algn="just"/>
            <a:r>
              <a:rPr lang="bg-BG" sz="1800" b="1" dirty="0">
                <a:solidFill>
                  <a:srgbClr val="FF0000"/>
                </a:solidFill>
              </a:rPr>
              <a:t>Работа по индивидуални програми </a:t>
            </a:r>
            <a:r>
              <a:rPr lang="bg-BG" sz="1800" b="1" dirty="0"/>
              <a:t>за обучение за специфични дисциплини от учебния </a:t>
            </a:r>
            <a:r>
              <a:rPr lang="bg-BG" sz="1800" b="1" dirty="0" smtClean="0"/>
              <a:t>план.</a:t>
            </a:r>
            <a:endParaRPr lang="en-US" sz="1800" dirty="0"/>
          </a:p>
          <a:p>
            <a:pPr algn="just"/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504513" y="367554"/>
            <a:ext cx="11266145" cy="609600"/>
          </a:xfrm>
        </p:spPr>
        <p:txBody>
          <a:bodyPr>
            <a:normAutofit fontScale="90000"/>
          </a:bodyPr>
          <a:lstStyle/>
          <a:p>
            <a:pPr algn="ctr"/>
            <a:r>
              <a:rPr lang="bg-BG" dirty="0" smtClean="0">
                <a:solidFill>
                  <a:schemeClr val="tx1"/>
                </a:solidFill>
              </a:rPr>
              <a:t>ТЕРМИНОЛОГИЯ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2675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513" y="1210331"/>
            <a:ext cx="11425019" cy="5208398"/>
          </a:xfrm>
        </p:spPr>
        <p:txBody>
          <a:bodyPr>
            <a:noAutofit/>
          </a:bodyPr>
          <a:lstStyle/>
          <a:p>
            <a:pPr lvl="1" algn="just"/>
            <a:r>
              <a:rPr lang="bg-BG" sz="1800" b="1" dirty="0" smtClean="0">
                <a:solidFill>
                  <a:srgbClr val="FF0000"/>
                </a:solidFill>
              </a:rPr>
              <a:t>Присъствено </a:t>
            </a:r>
            <a:r>
              <a:rPr lang="bg-BG" sz="1800" b="1" dirty="0">
                <a:solidFill>
                  <a:srgbClr val="FF0000"/>
                </a:solidFill>
              </a:rPr>
              <a:t>обучение </a:t>
            </a:r>
            <a:r>
              <a:rPr lang="bg-BG" sz="1800" b="1" dirty="0"/>
              <a:t>чрез реализиране на аудиторни и лабораторни занятия от учебния план и учебната </a:t>
            </a:r>
            <a:r>
              <a:rPr lang="bg-BG" sz="1800" b="1" dirty="0" smtClean="0"/>
              <a:t>програма. </a:t>
            </a:r>
          </a:p>
          <a:p>
            <a:pPr lvl="1" algn="just"/>
            <a:r>
              <a:rPr lang="bg-BG" sz="1800" b="1" dirty="0" smtClean="0">
                <a:solidFill>
                  <a:srgbClr val="FF0000"/>
                </a:solidFill>
              </a:rPr>
              <a:t>Синхронно присъствено обучение </a:t>
            </a:r>
            <a:r>
              <a:rPr lang="bg-BG" sz="1800" b="1" dirty="0" smtClean="0"/>
              <a:t>за реализиране на специфични занятия от учебния план и учебната програма. Представлява присъствено обучение в реално време чрез прилагане на </a:t>
            </a:r>
            <a:r>
              <a:rPr lang="en-US" sz="1800" b="1" dirty="0" smtClean="0"/>
              <a:t>web </a:t>
            </a:r>
            <a:r>
              <a:rPr lang="bg-BG" sz="1800" b="1" dirty="0" smtClean="0"/>
              <a:t>базирана комуникация с помощта на различни приложения. За целта се използва </a:t>
            </a:r>
            <a:r>
              <a:rPr lang="en-US" sz="1800" b="1" dirty="0" smtClean="0"/>
              <a:t>Google Workspace </a:t>
            </a:r>
            <a:r>
              <a:rPr lang="bg-BG" sz="1800" b="1" dirty="0" smtClean="0"/>
              <a:t>на Университета по хранителни технологии, като студентите влизат със своите институционални </a:t>
            </a:r>
            <a:r>
              <a:rPr lang="en-US" sz="1800" b="1" dirty="0" smtClean="0"/>
              <a:t>e-mail </a:t>
            </a:r>
            <a:r>
              <a:rPr lang="bg-BG" sz="1800" b="1" dirty="0" smtClean="0"/>
              <a:t>адреси. </a:t>
            </a:r>
          </a:p>
          <a:p>
            <a:pPr lvl="1" algn="just"/>
            <a:r>
              <a:rPr lang="bg-BG" sz="1800" b="1" dirty="0" smtClean="0">
                <a:solidFill>
                  <a:srgbClr val="FF0000"/>
                </a:solidFill>
              </a:rPr>
              <a:t>Асинхронно обучение </a:t>
            </a:r>
            <a:r>
              <a:rPr lang="bg-BG" sz="1800" b="1" dirty="0" smtClean="0"/>
              <a:t>за реализиране специфични задачи и консултации от учебния план и учебната програма. Реализира се под формата на предоставяне на материали </a:t>
            </a:r>
            <a:r>
              <a:rPr lang="en-US" sz="1800" b="1" dirty="0" smtClean="0"/>
              <a:t>(</a:t>
            </a:r>
            <a:r>
              <a:rPr lang="bg-BG" sz="1800" b="1" dirty="0" smtClean="0"/>
              <a:t>текстови файлове; презентации; клипове и други</a:t>
            </a:r>
            <a:r>
              <a:rPr lang="en-US" sz="1800" b="1" dirty="0" smtClean="0"/>
              <a:t>)</a:t>
            </a:r>
            <a:r>
              <a:rPr lang="bg-BG" sz="1800" b="1" dirty="0" smtClean="0"/>
              <a:t> в платформата за дистанционно обучение на </a:t>
            </a:r>
            <a:r>
              <a:rPr lang="bg-BG" sz="1800" b="1" dirty="0" err="1" smtClean="0"/>
              <a:t>УХТ</a:t>
            </a:r>
            <a:r>
              <a:rPr lang="bg-BG" sz="1800" b="1" dirty="0" smtClean="0"/>
              <a:t>, както и в различните елементи на </a:t>
            </a:r>
            <a:r>
              <a:rPr lang="en-US" sz="1800" b="1" dirty="0" smtClean="0"/>
              <a:t>Google Workspace</a:t>
            </a:r>
            <a:r>
              <a:rPr lang="bg-BG" sz="1800" b="1" dirty="0"/>
              <a:t>.</a:t>
            </a:r>
            <a:endParaRPr lang="bg-BG" sz="1800" b="1" dirty="0" smtClean="0"/>
          </a:p>
          <a:p>
            <a:pPr lvl="1" algn="just"/>
            <a:r>
              <a:rPr lang="bg-BG" sz="1800" b="1" dirty="0" smtClean="0">
                <a:solidFill>
                  <a:srgbClr val="FF0000"/>
                </a:solidFill>
              </a:rPr>
              <a:t>Работа по индивидуални програми </a:t>
            </a:r>
            <a:r>
              <a:rPr lang="bg-BG" sz="1800" b="1" dirty="0" smtClean="0"/>
              <a:t>за обучение за специфични дисциплини от учебния план. Реализира се за дисциплини като „Физическо възпитание и спорт“, „Въведение в специалността“, „Опознавателна практика“ и др. На студенти се предоставят индивидуални задачи, които отчитат по подходящ начин пред преподавателя. За дисциплината „Физическо възпитание и спорт“ се допуска признаване на индивидуална работа чрез представяне на карти за фитнес, плуване и други спортове, които студентът практикува.</a:t>
            </a:r>
            <a:endParaRPr lang="en-US" sz="1800" dirty="0" smtClean="0"/>
          </a:p>
          <a:p>
            <a:pPr algn="just"/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504513" y="367554"/>
            <a:ext cx="11266145" cy="609600"/>
          </a:xfrm>
        </p:spPr>
        <p:txBody>
          <a:bodyPr>
            <a:normAutofit fontScale="90000"/>
          </a:bodyPr>
          <a:lstStyle/>
          <a:p>
            <a:pPr algn="ctr"/>
            <a:r>
              <a:rPr lang="bg-BG" dirty="0" smtClean="0">
                <a:solidFill>
                  <a:schemeClr val="tx1"/>
                </a:solidFill>
              </a:rPr>
              <a:t>ТЕРМИНОЛОГИЯ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4204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546099" y="699248"/>
            <a:ext cx="11266145" cy="609600"/>
          </a:xfrm>
        </p:spPr>
        <p:txBody>
          <a:bodyPr>
            <a:noAutofit/>
          </a:bodyPr>
          <a:lstStyle/>
          <a:p>
            <a:pPr algn="ctr"/>
            <a:r>
              <a:rPr lang="bg-BG" sz="2400" dirty="0" smtClean="0">
                <a:solidFill>
                  <a:schemeClr val="tx1"/>
                </a:solidFill>
              </a:rPr>
              <a:t>РАЗПРЕДЕЛЕНИЕ НА ДЕЙНОСТИТЕ В РАЗПИСА НА УЧЕБНИЯ ПРОЦЕС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87687" y="1712354"/>
            <a:ext cx="11182971" cy="4769127"/>
          </a:xfrm>
        </p:spPr>
        <p:txBody>
          <a:bodyPr>
            <a:normAutofit lnSpcReduction="10000"/>
          </a:bodyPr>
          <a:lstStyle/>
          <a:p>
            <a:pPr algn="just"/>
            <a:r>
              <a:rPr lang="bg-BG" sz="2600" dirty="0" smtClean="0"/>
              <a:t>Разписът на учебния процес се изготвя от отдел „Учебен“ след представяне на справка от извеждащите катедри, базирана на учебния план и следните правила:</a:t>
            </a:r>
          </a:p>
          <a:p>
            <a:pPr lvl="1" algn="just"/>
            <a:r>
              <a:rPr lang="bg-BG" sz="2000" dirty="0" smtClean="0"/>
              <a:t>В разписа присъстват 100% от часовете по учебен план</a:t>
            </a:r>
            <a:r>
              <a:rPr lang="en-US" sz="2000" dirty="0" smtClean="0"/>
              <a:t> </a:t>
            </a:r>
            <a:r>
              <a:rPr lang="bg-BG" sz="2000" dirty="0" smtClean="0"/>
              <a:t>за РМО и 50% за ЗО;</a:t>
            </a:r>
          </a:p>
          <a:p>
            <a:pPr lvl="1" algn="just"/>
            <a:r>
              <a:rPr lang="bg-BG" sz="2000" dirty="0" smtClean="0"/>
              <a:t>Съчетаване на лекционните курсове за студентите от двете форми за обучение – „редовна форма с модулна организация на учебния процес“ и „задочна форма на обучение“;</a:t>
            </a:r>
          </a:p>
          <a:p>
            <a:pPr lvl="1" algn="just"/>
            <a:r>
              <a:rPr lang="bg-BG" sz="2000" dirty="0" smtClean="0"/>
              <a:t>Съчетаване на някои упражнения </a:t>
            </a:r>
            <a:r>
              <a:rPr lang="bg-BG" sz="2000" dirty="0"/>
              <a:t>за студентите от двете форми за обучение – „редовна форма с модулна организация на учебния процес“ и „задочна форма на обучение</a:t>
            </a:r>
            <a:r>
              <a:rPr lang="bg-BG" sz="2000" dirty="0" smtClean="0"/>
              <a:t>“; Съчетаването са прави само за упражненията, които ще се извеждат в синхронна присъствена форма. </a:t>
            </a:r>
            <a:endParaRPr lang="en-US" sz="2000" dirty="0" smtClean="0"/>
          </a:p>
          <a:p>
            <a:pPr lvl="1" algn="just"/>
            <a:r>
              <a:rPr lang="bg-BG" sz="2000" dirty="0" smtClean="0"/>
              <a:t>Работата в асинхронна форма и индивидуална програма се планира в работните дни, както и в неделя. </a:t>
            </a:r>
          </a:p>
        </p:txBody>
      </p:sp>
    </p:spTree>
    <p:extLst>
      <p:ext uri="{BB962C8B-B14F-4D97-AF65-F5344CB8AC3E}">
        <p14:creationId xmlns:p14="http://schemas.microsoft.com/office/powerpoint/2010/main" val="1749477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504513" y="367554"/>
            <a:ext cx="11266145" cy="609600"/>
          </a:xfrm>
        </p:spPr>
        <p:txBody>
          <a:bodyPr>
            <a:normAutofit fontScale="90000"/>
          </a:bodyPr>
          <a:lstStyle/>
          <a:p>
            <a:pPr algn="ctr"/>
            <a:r>
              <a:rPr lang="bg-BG" dirty="0" smtClean="0">
                <a:solidFill>
                  <a:schemeClr val="tx1"/>
                </a:solidFill>
              </a:rPr>
              <a:t>РАЗПРЕДЕЛЕНИЕ НА ДЕЙНОСТИТЕ В РАЗПИСА НА УЧЕБНИЯ ПРОЦЕС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512" y="1577883"/>
            <a:ext cx="11266145" cy="4625693"/>
          </a:xfrm>
        </p:spPr>
        <p:txBody>
          <a:bodyPr>
            <a:normAutofit/>
          </a:bodyPr>
          <a:lstStyle/>
          <a:p>
            <a:pPr lvl="1"/>
            <a:r>
              <a:rPr lang="bg-BG" sz="2000" b="1" dirty="0"/>
              <a:t>Лекциите по дисциплините от учебния план се провеждат, както следва:</a:t>
            </a:r>
            <a:endParaRPr lang="en-US" sz="1800" dirty="0"/>
          </a:p>
          <a:p>
            <a:pPr lvl="2"/>
            <a:r>
              <a:rPr lang="bg-BG" sz="1800" dirty="0"/>
              <a:t>Не по-малко от </a:t>
            </a:r>
            <a:r>
              <a:rPr lang="bg-BG" sz="1800" dirty="0" smtClean="0"/>
              <a:t>40</a:t>
            </a:r>
            <a:r>
              <a:rPr lang="bg-BG" sz="1800" dirty="0"/>
              <a:t>% от лекциите се извеждат чрез синхронно присъствено обучение;</a:t>
            </a:r>
            <a:endParaRPr lang="en-US" sz="1600" dirty="0"/>
          </a:p>
          <a:p>
            <a:pPr lvl="2"/>
            <a:r>
              <a:rPr lang="bg-BG" sz="1800" dirty="0"/>
              <a:t>Не по-малко от 10% от лекциите се извеждат чрез присъствено обучение </a:t>
            </a:r>
            <a:endParaRPr lang="en-US" sz="1600" dirty="0"/>
          </a:p>
          <a:p>
            <a:pPr lvl="2"/>
            <a:r>
              <a:rPr lang="bg-BG" sz="1800" dirty="0"/>
              <a:t>До </a:t>
            </a:r>
            <a:r>
              <a:rPr lang="bg-BG" sz="1800" dirty="0" smtClean="0"/>
              <a:t>50</a:t>
            </a:r>
            <a:r>
              <a:rPr lang="bg-BG" sz="1800" dirty="0"/>
              <a:t>% от лекциите се извеждат чрез </a:t>
            </a:r>
            <a:r>
              <a:rPr lang="bg-BG" sz="1800" dirty="0" err="1"/>
              <a:t>асихронно</a:t>
            </a:r>
            <a:r>
              <a:rPr lang="bg-BG" sz="1800" dirty="0"/>
              <a:t> обучение под формата на консултации, тестове и предоставяне на писмени материали. </a:t>
            </a:r>
            <a:endParaRPr lang="en-US" sz="1600" dirty="0"/>
          </a:p>
          <a:p>
            <a:pPr lvl="1"/>
            <a:r>
              <a:rPr lang="bg-BG" sz="2000" b="1" dirty="0"/>
              <a:t>Упражненията по дисциплините от учебния план се провеждат чрез:</a:t>
            </a:r>
            <a:endParaRPr lang="en-US" sz="1800" dirty="0"/>
          </a:p>
          <a:p>
            <a:pPr lvl="2"/>
            <a:r>
              <a:rPr lang="bg-BG" sz="1800" dirty="0"/>
              <a:t>Не по-малко от 50% от упражненията се провеждат чрез присъствено учебни занятия;</a:t>
            </a:r>
            <a:endParaRPr lang="en-US" sz="1600" dirty="0"/>
          </a:p>
          <a:p>
            <a:pPr lvl="2"/>
            <a:r>
              <a:rPr lang="bg-BG" sz="1800" dirty="0"/>
              <a:t>Не по-малко от 25% от упражненията се провеждат чрез синхронно присъствено обучение;</a:t>
            </a:r>
            <a:endParaRPr lang="en-US" sz="1600" dirty="0"/>
          </a:p>
          <a:p>
            <a:pPr lvl="2"/>
            <a:r>
              <a:rPr lang="bg-BG" sz="1800" dirty="0"/>
              <a:t>До 25% от занятията могат да се извеждат чрез асинхронно обучение под формата на консултации, тестове и други</a:t>
            </a:r>
            <a:r>
              <a:rPr lang="bg-BG" sz="1800" dirty="0" smtClean="0"/>
              <a:t>.</a:t>
            </a:r>
          </a:p>
          <a:p>
            <a:pPr marL="717550" lvl="2"/>
            <a:r>
              <a:rPr lang="bg-BG" sz="2100" b="1" dirty="0" smtClean="0"/>
              <a:t>Възможност за гъвкавост в зависимост от броя на преподавателите по съответната дисциплина.</a:t>
            </a:r>
            <a:endParaRPr lang="en-US" sz="2100" b="1" dirty="0"/>
          </a:p>
          <a:p>
            <a:pPr lvl="2"/>
            <a:endParaRPr lang="en-US" sz="1600" dirty="0"/>
          </a:p>
          <a:p>
            <a:pPr marL="0" indent="0">
              <a:buNone/>
            </a:pPr>
            <a:endParaRPr lang="en-US" sz="20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336297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504513" y="367554"/>
            <a:ext cx="11266145" cy="609600"/>
          </a:xfrm>
        </p:spPr>
        <p:txBody>
          <a:bodyPr>
            <a:normAutofit fontScale="90000"/>
          </a:bodyPr>
          <a:lstStyle/>
          <a:p>
            <a:pPr algn="ctr"/>
            <a:r>
              <a:rPr lang="bg-BG" dirty="0" smtClean="0">
                <a:solidFill>
                  <a:schemeClr val="tx1"/>
                </a:solidFill>
              </a:rPr>
              <a:t>РАЗПРЕДЕЛЕНИЕ НА ДЕЙНОСТИТЕ В РАЗПИСА НА УЧЕБНИЯ ПРОЦЕС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512" y="1577883"/>
            <a:ext cx="11266145" cy="4625693"/>
          </a:xfrm>
        </p:spPr>
        <p:txBody>
          <a:bodyPr>
            <a:normAutofit/>
          </a:bodyPr>
          <a:lstStyle/>
          <a:p>
            <a:pPr lvl="1"/>
            <a:r>
              <a:rPr lang="bg-BG" sz="2000" b="1" dirty="0" smtClean="0"/>
              <a:t>Пример</a:t>
            </a:r>
          </a:p>
          <a:p>
            <a:pPr lvl="2"/>
            <a:r>
              <a:rPr lang="bg-BG" sz="1800" b="1" dirty="0" smtClean="0"/>
              <a:t>Дисциплина с хорариум 30/30 </a:t>
            </a:r>
            <a:r>
              <a:rPr lang="en-US" sz="1800" b="1" dirty="0" smtClean="0"/>
              <a:t>(15)</a:t>
            </a:r>
            <a:r>
              <a:rPr lang="bg-BG" sz="1800" b="1" dirty="0" smtClean="0"/>
              <a:t> се планира в разписа, както следва:</a:t>
            </a:r>
          </a:p>
          <a:p>
            <a:pPr lvl="3"/>
            <a:r>
              <a:rPr lang="bg-BG" sz="1600" b="1" dirty="0" smtClean="0"/>
              <a:t>Лекции: 12</a:t>
            </a:r>
            <a:r>
              <a:rPr lang="bg-BG" sz="1600" b="1" dirty="0"/>
              <a:t> </a:t>
            </a:r>
            <a:r>
              <a:rPr lang="bg-BG" sz="1600" b="1" dirty="0" smtClean="0"/>
              <a:t>часа </a:t>
            </a:r>
            <a:r>
              <a:rPr lang="bg-BG" sz="1600" b="1" dirty="0" err="1" smtClean="0"/>
              <a:t>сихронно</a:t>
            </a:r>
            <a:r>
              <a:rPr lang="bg-BG" sz="1600" b="1" dirty="0" smtClean="0"/>
              <a:t> присъствено обучение; 15 часа асинхронно присъствено обучение; 3 часа присъствено обучение в модула с присъствени занятия през месеците Юни/Януари;</a:t>
            </a:r>
          </a:p>
          <a:p>
            <a:pPr lvl="3"/>
            <a:r>
              <a:rPr lang="bg-BG" sz="1600" b="1" dirty="0" smtClean="0"/>
              <a:t>Упражнения: 15 часа присъствено обучение в модула с присъствени занятия през месеците Юни/Януари; 9 часа синхронно присъствено обучение; 6 часа асинхронно присъствено обучение; </a:t>
            </a:r>
            <a:r>
              <a:rPr lang="en-US" sz="1600" b="1" dirty="0" smtClean="0"/>
              <a:t>(</a:t>
            </a:r>
            <a:r>
              <a:rPr lang="bg-BG" sz="1600" b="1" dirty="0" smtClean="0"/>
              <a:t>подходящо за дисциплини, в които има лабораторни занятия</a:t>
            </a:r>
            <a:r>
              <a:rPr lang="en-US" sz="1600" b="1" dirty="0" smtClean="0"/>
              <a:t>)</a:t>
            </a:r>
            <a:r>
              <a:rPr lang="bg-BG" sz="1600" b="1" dirty="0" smtClean="0"/>
              <a:t>;</a:t>
            </a:r>
          </a:p>
          <a:p>
            <a:pPr lvl="3"/>
            <a:r>
              <a:rPr lang="bg-BG" sz="1600" b="1" dirty="0" smtClean="0">
                <a:solidFill>
                  <a:srgbClr val="FF0000"/>
                </a:solidFill>
              </a:rPr>
              <a:t>Разпределението между отделните форми за упражнения ще се прави в зависимост от спецификата на дисциплината.</a:t>
            </a:r>
          </a:p>
          <a:p>
            <a:pPr lvl="3"/>
            <a:r>
              <a:rPr lang="bg-BG" sz="1600" b="1" dirty="0" smtClean="0">
                <a:solidFill>
                  <a:srgbClr val="FF0000"/>
                </a:solidFill>
              </a:rPr>
              <a:t>За всяка дисциплини часовете присъстват в разписа на 100%/50% - РМО/ЗО.</a:t>
            </a:r>
            <a:endParaRPr lang="bg-BG" sz="1600" b="1" dirty="0">
              <a:solidFill>
                <a:srgbClr val="FF0000"/>
              </a:solidFill>
            </a:endParaRPr>
          </a:p>
          <a:p>
            <a:pPr lvl="2"/>
            <a:endParaRPr lang="en-US" sz="1600" dirty="0"/>
          </a:p>
          <a:p>
            <a:pPr marL="0" indent="0">
              <a:buNone/>
            </a:pPr>
            <a:endParaRPr lang="en-US" sz="20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144989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304" y="239149"/>
            <a:ext cx="5135309" cy="324684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9782" y="359458"/>
            <a:ext cx="5571580" cy="300622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363" y="3576829"/>
            <a:ext cx="5060249" cy="288155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21796" y="3576829"/>
            <a:ext cx="5807553" cy="2881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0365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ДОПУСКАНЕ ДО ИЗПИТ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644651"/>
            <a:ext cx="11057466" cy="4396712"/>
          </a:xfrm>
        </p:spPr>
        <p:txBody>
          <a:bodyPr>
            <a:normAutofit fontScale="92500"/>
          </a:bodyPr>
          <a:lstStyle/>
          <a:p>
            <a:r>
              <a:rPr lang="bg-BG" dirty="0" smtClean="0"/>
              <a:t>В УХТ-Пловдив </a:t>
            </a:r>
            <a:r>
              <a:rPr lang="bg-BG" b="1" dirty="0" smtClean="0"/>
              <a:t>НЯМА ЗАВЕРКИ ПО ДИСЦИПЛИНИТЕ С ПОДПИС.</a:t>
            </a:r>
          </a:p>
          <a:p>
            <a:r>
              <a:rPr lang="bg-BG" b="1" dirty="0" smtClean="0"/>
              <a:t>Допускането до изпит се извършва от съответния преподавател при изпълнение на дейности:</a:t>
            </a:r>
          </a:p>
          <a:p>
            <a:pPr lvl="1"/>
            <a:r>
              <a:rPr lang="bg-BG" b="1" dirty="0" smtClean="0"/>
              <a:t>Посещение на лекции и упражнения;</a:t>
            </a:r>
          </a:p>
          <a:p>
            <a:pPr lvl="1"/>
            <a:r>
              <a:rPr lang="bg-BG" b="1" dirty="0" smtClean="0"/>
              <a:t>Реализиране на дейностите, възложени от преподавателя, в лекции и упражнения;</a:t>
            </a:r>
          </a:p>
          <a:p>
            <a:pPr lvl="1"/>
            <a:r>
              <a:rPr lang="bg-BG" b="1" dirty="0" smtClean="0"/>
              <a:t>Решаването на казуси, курсови задачи, реферати и други форми;</a:t>
            </a:r>
          </a:p>
          <a:p>
            <a:pPr marL="457200" lvl="1" indent="0">
              <a:buNone/>
            </a:pPr>
            <a:endParaRPr lang="bg-BG" b="1" dirty="0"/>
          </a:p>
          <a:p>
            <a:pPr marL="285750" lvl="1"/>
            <a:r>
              <a:rPr lang="bg-BG" b="1" dirty="0" smtClean="0">
                <a:solidFill>
                  <a:srgbClr val="FF0000"/>
                </a:solidFill>
              </a:rPr>
              <a:t>Допускането </a:t>
            </a:r>
            <a:r>
              <a:rPr lang="bg-BG" b="1" dirty="0">
                <a:solidFill>
                  <a:srgbClr val="FF0000"/>
                </a:solidFill>
              </a:rPr>
              <a:t>до изпит </a:t>
            </a:r>
            <a:r>
              <a:rPr lang="bg-BG" b="1" dirty="0" smtClean="0">
                <a:solidFill>
                  <a:srgbClr val="FF0000"/>
                </a:solidFill>
              </a:rPr>
              <a:t>е различно за всяка дисциплини. Необходимо е да попитате преподавателя по съответната дисциплини за специфичните изисквания.</a:t>
            </a:r>
          </a:p>
          <a:p>
            <a:pPr marL="285750" lvl="1"/>
            <a:r>
              <a:rPr lang="bg-BG" b="1" dirty="0" smtClean="0">
                <a:solidFill>
                  <a:srgbClr val="FF0000"/>
                </a:solidFill>
              </a:rPr>
              <a:t>Студентите имат право на служебно допускане до изпит. Разрешението за това се дава от декана на съответния факултет след писмено заявление:</a:t>
            </a:r>
          </a:p>
          <a:p>
            <a:pPr marL="685800" lvl="2"/>
            <a:r>
              <a:rPr lang="bg-BG" b="1" dirty="0" smtClean="0">
                <a:solidFill>
                  <a:srgbClr val="FF0000"/>
                </a:solidFill>
              </a:rPr>
              <a:t>Не повече от 2 дисциплини в рамките на един семестър;</a:t>
            </a:r>
          </a:p>
          <a:p>
            <a:pPr marL="685800" lvl="2"/>
            <a:r>
              <a:rPr lang="bg-BG" b="1" dirty="0" smtClean="0">
                <a:solidFill>
                  <a:srgbClr val="FF0000"/>
                </a:solidFill>
              </a:rPr>
              <a:t>Не повече от 4 дисциплини за периода на обучение;</a:t>
            </a:r>
          </a:p>
          <a:p>
            <a:pPr marL="685800" lvl="2"/>
            <a:r>
              <a:rPr lang="bg-BG" b="1" dirty="0" smtClean="0">
                <a:solidFill>
                  <a:srgbClr val="FF0000"/>
                </a:solidFill>
              </a:rPr>
              <a:t>Студентите в РМО и ЗО имат право на служебно допускане до изпит за цял семестър.</a:t>
            </a:r>
            <a:endParaRPr lang="bg-BG" b="1" dirty="0">
              <a:solidFill>
                <a:srgbClr val="FF0000"/>
              </a:solidFill>
            </a:endParaRPr>
          </a:p>
          <a:p>
            <a:pPr lvl="1"/>
            <a:endParaRPr lang="bg-BG" b="1" dirty="0" smtClean="0"/>
          </a:p>
        </p:txBody>
      </p:sp>
    </p:spTree>
    <p:extLst>
      <p:ext uri="{BB962C8B-B14F-4D97-AF65-F5344CB8AC3E}">
        <p14:creationId xmlns:p14="http://schemas.microsoft.com/office/powerpoint/2010/main" val="1767020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504513" y="367554"/>
            <a:ext cx="11266145" cy="609600"/>
          </a:xfrm>
        </p:spPr>
        <p:txBody>
          <a:bodyPr>
            <a:normAutofit fontScale="90000"/>
          </a:bodyPr>
          <a:lstStyle/>
          <a:p>
            <a:pPr algn="ctr"/>
            <a:r>
              <a:rPr lang="bg-BG" dirty="0" smtClean="0">
                <a:solidFill>
                  <a:schemeClr val="tx1"/>
                </a:solidFill>
              </a:rPr>
              <a:t>ПРИРАВНИТЕЛНИ ДИСЦИПЛИНИ</a:t>
            </a:r>
            <a:br>
              <a:rPr lang="bg-BG" dirty="0" smtClean="0">
                <a:solidFill>
                  <a:schemeClr val="tx1"/>
                </a:solidFill>
              </a:rPr>
            </a:br>
            <a:r>
              <a:rPr lang="bg-BG" dirty="0" smtClean="0">
                <a:solidFill>
                  <a:schemeClr val="tx1"/>
                </a:solidFill>
              </a:rPr>
              <a:t>/ЗА ОКС „МАГИСТЪР“, СРОК НА ОБУЧЕНИЕ 1 ГОДИНА/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512" y="1577883"/>
            <a:ext cx="11266145" cy="4625693"/>
          </a:xfrm>
        </p:spPr>
        <p:txBody>
          <a:bodyPr>
            <a:normAutofit/>
          </a:bodyPr>
          <a:lstStyle/>
          <a:p>
            <a:pPr lvl="1"/>
            <a:r>
              <a:rPr lang="bg-BG" sz="2000" b="1" dirty="0" smtClean="0"/>
              <a:t>Това са дисциплини, въведени за студенти, които са завършили същото професионално направление, но различна специалност от избраната. Целта е покриване на определени знания, необходими за обучението в ОКС „Магистър“</a:t>
            </a:r>
          </a:p>
          <a:p>
            <a:pPr lvl="2"/>
            <a:r>
              <a:rPr lang="bg-BG" sz="1800" b="1" dirty="0" smtClean="0"/>
              <a:t>Пример – студентът е завършил ПН 5.12, специалност „Технология и качество на храни“, но е записан специалност „Технология на виното и пивото“, специализация „Технология на виното и </a:t>
            </a:r>
            <a:r>
              <a:rPr lang="bg-BG" sz="1800" b="1" dirty="0" err="1" smtClean="0"/>
              <a:t>високоалкохолните</a:t>
            </a:r>
            <a:r>
              <a:rPr lang="bg-BG" sz="1800" b="1" dirty="0" smtClean="0"/>
              <a:t> напитки“</a:t>
            </a:r>
          </a:p>
          <a:p>
            <a:pPr lvl="3"/>
            <a:r>
              <a:rPr lang="bg-BG" sz="1600" b="1" dirty="0" smtClean="0">
                <a:solidFill>
                  <a:srgbClr val="FF0000"/>
                </a:solidFill>
              </a:rPr>
              <a:t>Технология на виното;</a:t>
            </a:r>
          </a:p>
          <a:p>
            <a:pPr lvl="3"/>
            <a:r>
              <a:rPr lang="bg-BG" sz="1600" b="1" dirty="0" err="1" smtClean="0">
                <a:solidFill>
                  <a:srgbClr val="FF0000"/>
                </a:solidFill>
              </a:rPr>
              <a:t>Енология</a:t>
            </a:r>
            <a:r>
              <a:rPr lang="bg-BG" sz="1600" b="1" dirty="0" smtClean="0">
                <a:solidFill>
                  <a:srgbClr val="FF0000"/>
                </a:solidFill>
              </a:rPr>
              <a:t>;</a:t>
            </a:r>
          </a:p>
          <a:p>
            <a:pPr lvl="3"/>
            <a:r>
              <a:rPr lang="bg-BG" sz="1600" b="1" dirty="0" smtClean="0">
                <a:solidFill>
                  <a:srgbClr val="FF0000"/>
                </a:solidFill>
              </a:rPr>
              <a:t>Технология на шумящите и специалните вина;</a:t>
            </a:r>
          </a:p>
          <a:p>
            <a:pPr lvl="3"/>
            <a:r>
              <a:rPr lang="bg-BG" sz="1600" b="1" dirty="0" smtClean="0">
                <a:solidFill>
                  <a:srgbClr val="FF0000"/>
                </a:solidFill>
              </a:rPr>
              <a:t>Технологично обзавеждане на винопроизводство;</a:t>
            </a:r>
            <a:endParaRPr lang="bg-BG" sz="1600" b="1" dirty="0">
              <a:solidFill>
                <a:srgbClr val="FF0000"/>
              </a:solidFill>
            </a:endParaRPr>
          </a:p>
          <a:p>
            <a:pPr lvl="2"/>
            <a:r>
              <a:rPr lang="bg-BG" sz="1600" dirty="0" smtClean="0"/>
              <a:t>Дисциплините са поставени в разписа на подходящи места, обикновено синхронизирани с обучението на ОКС „</a:t>
            </a:r>
            <a:r>
              <a:rPr lang="bg-BG" sz="1600" dirty="0" err="1" smtClean="0"/>
              <a:t>Балакалавър</a:t>
            </a:r>
            <a:r>
              <a:rPr lang="bg-BG" sz="1600" dirty="0" smtClean="0"/>
              <a:t>“; При невъзможност да посетите присъствения модул за тези дисциплини – коментирайте с преподавателите за осигуряване на необходимите материали</a:t>
            </a:r>
            <a:endParaRPr lang="en-US" sz="1600" dirty="0"/>
          </a:p>
          <a:p>
            <a:pPr marL="0" indent="0">
              <a:buNone/>
            </a:pPr>
            <a:endParaRPr lang="en-US" sz="20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828158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504513" y="367554"/>
            <a:ext cx="11266145" cy="609600"/>
          </a:xfrm>
        </p:spPr>
        <p:txBody>
          <a:bodyPr>
            <a:normAutofit fontScale="90000"/>
          </a:bodyPr>
          <a:lstStyle/>
          <a:p>
            <a:pPr algn="ctr"/>
            <a:r>
              <a:rPr lang="bg-BG" dirty="0" smtClean="0">
                <a:solidFill>
                  <a:schemeClr val="tx1"/>
                </a:solidFill>
              </a:rPr>
              <a:t>ИЗБИРАЕМИ ДИСЦИПЛИНИ</a:t>
            </a:r>
            <a:r>
              <a:rPr lang="bg-BG" dirty="0" smtClean="0">
                <a:solidFill>
                  <a:schemeClr val="tx1"/>
                </a:solidFill>
              </a:rPr>
              <a:t/>
            </a:r>
            <a:br>
              <a:rPr lang="bg-BG" dirty="0" smtClean="0">
                <a:solidFill>
                  <a:schemeClr val="tx1"/>
                </a:solidFill>
              </a:rPr>
            </a:br>
            <a:r>
              <a:rPr lang="bg-BG" dirty="0" smtClean="0">
                <a:solidFill>
                  <a:schemeClr val="tx1"/>
                </a:solidFill>
              </a:rPr>
              <a:t>/ЗА ОКС „МАГИСТЪР“, СРОК НА ОБУЧЕНИЕ 1 ГОДИНА/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512" y="3094018"/>
            <a:ext cx="11266145" cy="1489782"/>
          </a:xfrm>
        </p:spPr>
        <p:txBody>
          <a:bodyPr>
            <a:normAutofit/>
          </a:bodyPr>
          <a:lstStyle/>
          <a:p>
            <a:pPr lvl="1"/>
            <a:r>
              <a:rPr lang="bg-BG" sz="2000" b="1" dirty="0" smtClean="0"/>
              <a:t>В периода 03.11.2026 – 15.11.2026 студентите ще могат да направят избор чрез </a:t>
            </a:r>
            <a:r>
              <a:rPr lang="en-US" sz="2000" b="1" dirty="0" smtClean="0"/>
              <a:t>Google </a:t>
            </a:r>
            <a:r>
              <a:rPr lang="bg-BG" sz="2000" b="1" dirty="0" smtClean="0"/>
              <a:t>форма на дисциплината, която желаят да учат през </a:t>
            </a:r>
            <a:r>
              <a:rPr lang="en-US" sz="2000" b="1" dirty="0" smtClean="0"/>
              <a:t>I </a:t>
            </a:r>
            <a:r>
              <a:rPr lang="bg-BG" sz="2000" b="1" dirty="0" smtClean="0"/>
              <a:t>и </a:t>
            </a:r>
            <a:r>
              <a:rPr lang="en-US" sz="2000" b="1" dirty="0" smtClean="0"/>
              <a:t>II </a:t>
            </a:r>
            <a:r>
              <a:rPr lang="bg-BG" sz="2000" b="1" dirty="0" smtClean="0"/>
              <a:t>семестър.</a:t>
            </a:r>
          </a:p>
          <a:p>
            <a:pPr lvl="1"/>
            <a:r>
              <a:rPr lang="bg-BG" sz="2000" b="1" dirty="0" smtClean="0"/>
              <a:t>Моля да следите интернет-страницата на УХТ, както и служебните си електронни адреси.</a:t>
            </a:r>
            <a:endParaRPr lang="en-US" sz="20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727978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504513" y="367554"/>
            <a:ext cx="11266145" cy="609600"/>
          </a:xfrm>
        </p:spPr>
        <p:txBody>
          <a:bodyPr>
            <a:normAutofit fontScale="90000"/>
          </a:bodyPr>
          <a:lstStyle/>
          <a:p>
            <a:pPr algn="ctr"/>
            <a:r>
              <a:rPr lang="bg-BG" dirty="0" smtClean="0">
                <a:solidFill>
                  <a:schemeClr val="tx1"/>
                </a:solidFill>
              </a:rPr>
              <a:t>ПРИРАВНИТЕЛНИ ДИСЦИПЛИНИ</a:t>
            </a:r>
            <a:br>
              <a:rPr lang="bg-BG" dirty="0" smtClean="0">
                <a:solidFill>
                  <a:schemeClr val="tx1"/>
                </a:solidFill>
              </a:rPr>
            </a:br>
            <a:r>
              <a:rPr lang="bg-BG" dirty="0" smtClean="0">
                <a:solidFill>
                  <a:schemeClr val="tx1"/>
                </a:solidFill>
              </a:rPr>
              <a:t>/ЗА ОКС „МАГИСТЪР“, СРОК НА ОБУЧЕНИЕ 2 ГОДИНИ/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513" y="2032134"/>
            <a:ext cx="11266145" cy="3525059"/>
          </a:xfrm>
        </p:spPr>
        <p:txBody>
          <a:bodyPr>
            <a:normAutofit/>
          </a:bodyPr>
          <a:lstStyle/>
          <a:p>
            <a:pPr lvl="1"/>
            <a:r>
              <a:rPr lang="bg-BG" sz="2000" b="1" dirty="0" smtClean="0"/>
              <a:t>Това са дисциплини, въведени за студентите от тази форма на обучение с цел придобиване на знания и умения в областта на химическите и инженерните науки:</a:t>
            </a:r>
          </a:p>
          <a:p>
            <a:pPr lvl="3"/>
            <a:r>
              <a:rPr lang="bg-BG" sz="1600" b="1" dirty="0" smtClean="0">
                <a:solidFill>
                  <a:srgbClr val="FF0000"/>
                </a:solidFill>
              </a:rPr>
              <a:t>Хранителна химия и </a:t>
            </a:r>
            <a:r>
              <a:rPr lang="bg-BG" sz="1600" b="1" dirty="0" err="1" smtClean="0">
                <a:solidFill>
                  <a:srgbClr val="FF0000"/>
                </a:solidFill>
              </a:rPr>
              <a:t>физикохимия</a:t>
            </a:r>
            <a:r>
              <a:rPr lang="bg-BG" sz="1600" b="1" dirty="0" smtClean="0">
                <a:solidFill>
                  <a:srgbClr val="FF0000"/>
                </a:solidFill>
              </a:rPr>
              <a:t>;</a:t>
            </a:r>
          </a:p>
          <a:p>
            <a:pPr lvl="3"/>
            <a:r>
              <a:rPr lang="ru-RU" sz="1600" b="1" dirty="0">
                <a:solidFill>
                  <a:srgbClr val="FF0000"/>
                </a:solidFill>
              </a:rPr>
              <a:t>Основи на инженерните процеси в хранителната индустрия</a:t>
            </a:r>
            <a:r>
              <a:rPr lang="bg-BG" sz="1600" b="1" dirty="0" smtClean="0">
                <a:solidFill>
                  <a:srgbClr val="FF0000"/>
                </a:solidFill>
              </a:rPr>
              <a:t>;</a:t>
            </a:r>
          </a:p>
          <a:p>
            <a:pPr lvl="3"/>
            <a:r>
              <a:rPr lang="bg-BG" sz="1600" b="1" dirty="0" smtClean="0">
                <a:solidFill>
                  <a:srgbClr val="FF0000"/>
                </a:solidFill>
              </a:rPr>
              <a:t>Биохимия и микробиология на храните;</a:t>
            </a:r>
          </a:p>
          <a:p>
            <a:pPr lvl="3"/>
            <a:r>
              <a:rPr lang="ru-RU" sz="1600" b="1" dirty="0">
                <a:solidFill>
                  <a:srgbClr val="FF0000"/>
                </a:solidFill>
              </a:rPr>
              <a:t>Приложна автоматизация и управление на процесите в ХВП</a:t>
            </a:r>
            <a:r>
              <a:rPr lang="bg-BG" sz="1600" b="1" dirty="0" smtClean="0">
                <a:solidFill>
                  <a:srgbClr val="FF0000"/>
                </a:solidFill>
              </a:rPr>
              <a:t>;</a:t>
            </a:r>
            <a:endParaRPr lang="bg-BG" sz="1600" b="1" dirty="0">
              <a:solidFill>
                <a:srgbClr val="FF0000"/>
              </a:solidFill>
            </a:endParaRPr>
          </a:p>
          <a:p>
            <a:pPr lvl="2"/>
            <a:r>
              <a:rPr lang="bg-BG" sz="1600" dirty="0" smtClean="0"/>
              <a:t>В различните учебни планове дисциплините имат различен статут /избираме, задължителни или факултативни/. Ако сте учили сходни дисциплини можем да признаем оценката Ви. Задължително коментирайте това с преподавателите си.</a:t>
            </a:r>
            <a:endParaRPr lang="en-US" sz="1600" dirty="0"/>
          </a:p>
          <a:p>
            <a:pPr marL="0" indent="0">
              <a:buNone/>
            </a:pPr>
            <a:endParaRPr lang="en-US" sz="20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226861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504513" y="215154"/>
            <a:ext cx="11266145" cy="609600"/>
          </a:xfrm>
        </p:spPr>
        <p:txBody>
          <a:bodyPr>
            <a:normAutofit fontScale="90000"/>
          </a:bodyPr>
          <a:lstStyle/>
          <a:p>
            <a:pPr algn="ctr"/>
            <a:r>
              <a:rPr lang="bg-BG" dirty="0" smtClean="0">
                <a:solidFill>
                  <a:schemeClr val="tx1"/>
                </a:solidFill>
              </a:rPr>
              <a:t>ПРОМЕНИ В НОРМАТИВНАТА УРЕДБА НА </a:t>
            </a:r>
            <a:r>
              <a:rPr lang="bg-BG" dirty="0" err="1" smtClean="0">
                <a:solidFill>
                  <a:schemeClr val="tx1"/>
                </a:solidFill>
              </a:rPr>
              <a:t>УХТ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513" y="878636"/>
            <a:ext cx="11266145" cy="4437530"/>
          </a:xfrm>
        </p:spPr>
        <p:txBody>
          <a:bodyPr>
            <a:normAutofit lnSpcReduction="10000"/>
          </a:bodyPr>
          <a:lstStyle/>
          <a:p>
            <a:pPr lvl="1" algn="just"/>
            <a:r>
              <a:rPr lang="bg-BG" sz="1800" b="1" dirty="0" smtClean="0"/>
              <a:t>В </a:t>
            </a:r>
            <a:r>
              <a:rPr lang="bg-BG" sz="1800" b="1" dirty="0" err="1" smtClean="0"/>
              <a:t>ПОУД</a:t>
            </a:r>
            <a:r>
              <a:rPr lang="bg-BG" sz="1800" b="1" dirty="0" smtClean="0"/>
              <a:t>: Въвеждане на дефиницията, организацията на учебния процес и формите за провеждане на лекциите и упражненията.</a:t>
            </a:r>
          </a:p>
          <a:p>
            <a:pPr lvl="2"/>
            <a:r>
              <a:rPr lang="bg-BG" sz="1500" dirty="0" smtClean="0"/>
              <a:t>Дефиниция</a:t>
            </a:r>
            <a:r>
              <a:rPr lang="bg-BG" sz="1500" dirty="0"/>
              <a:t>:</a:t>
            </a:r>
            <a:r>
              <a:rPr lang="bg-BG" sz="1500" b="1" dirty="0"/>
              <a:t> </a:t>
            </a:r>
            <a:r>
              <a:rPr lang="bg-BG" sz="1500" b="1" dirty="0">
                <a:solidFill>
                  <a:srgbClr val="FF0000"/>
                </a:solidFill>
              </a:rPr>
              <a:t>Редовното обучение с модулна организация на учебния процес е обучение, което се организира за лица, работещи на пълен работен ден в икономически сфери, съответстващи на професионалните направления, в които обучава </a:t>
            </a:r>
            <a:r>
              <a:rPr lang="bg-BG" sz="1500" b="1" dirty="0" err="1" smtClean="0">
                <a:solidFill>
                  <a:srgbClr val="FF0000"/>
                </a:solidFill>
              </a:rPr>
              <a:t>УХТ</a:t>
            </a:r>
            <a:r>
              <a:rPr lang="bg-BG" sz="1500" b="1" dirty="0" smtClean="0">
                <a:solidFill>
                  <a:srgbClr val="FF0000"/>
                </a:solidFill>
              </a:rPr>
              <a:t>-Пловдив.</a:t>
            </a:r>
            <a:endParaRPr lang="bg-BG" sz="1500" dirty="0" smtClean="0">
              <a:solidFill>
                <a:srgbClr val="FF0000"/>
              </a:solidFill>
            </a:endParaRPr>
          </a:p>
          <a:p>
            <a:pPr lvl="2"/>
            <a:r>
              <a:rPr lang="bg-BG" sz="1500" dirty="0" smtClean="0"/>
              <a:t>Организация </a:t>
            </a:r>
            <a:r>
              <a:rPr lang="bg-BG" sz="1500" dirty="0"/>
              <a:t>на учебния процес</a:t>
            </a:r>
            <a:r>
              <a:rPr lang="en-US" sz="1500" dirty="0"/>
              <a:t>: </a:t>
            </a:r>
            <a:r>
              <a:rPr lang="bg-BG" sz="1500" b="1" dirty="0">
                <a:solidFill>
                  <a:srgbClr val="FF0000"/>
                </a:solidFill>
              </a:rPr>
              <a:t>Обучението с модулна организация на учебния процес се провежда през вечерната част на работните </a:t>
            </a:r>
            <a:r>
              <a:rPr lang="bg-BG" sz="1500" b="1" dirty="0" smtClean="0">
                <a:solidFill>
                  <a:srgbClr val="FF0000"/>
                </a:solidFill>
              </a:rPr>
              <a:t>дни, </a:t>
            </a:r>
            <a:r>
              <a:rPr lang="bg-BG" sz="1500" b="1" dirty="0">
                <a:solidFill>
                  <a:srgbClr val="FF0000"/>
                </a:solidFill>
              </a:rPr>
              <a:t>през почивните дни, както и в обособени присъствени модули, съгласно графика на учебния процес. </a:t>
            </a:r>
            <a:endParaRPr lang="bg-BG" sz="1500" dirty="0" smtClean="0">
              <a:solidFill>
                <a:srgbClr val="FF0000"/>
              </a:solidFill>
            </a:endParaRPr>
          </a:p>
          <a:p>
            <a:pPr lvl="2"/>
            <a:r>
              <a:rPr lang="bg-BG" sz="1500" b="1" dirty="0" smtClean="0"/>
              <a:t>За </a:t>
            </a:r>
            <a:r>
              <a:rPr lang="bg-BG" sz="1500" b="1" dirty="0"/>
              <a:t>обучението с модулна организация на учебния процес се използват следните </a:t>
            </a:r>
            <a:r>
              <a:rPr lang="bg-BG" sz="1500" b="1" dirty="0" smtClean="0"/>
              <a:t>форми:</a:t>
            </a:r>
            <a:endParaRPr lang="bg-BG" sz="1500" dirty="0"/>
          </a:p>
          <a:p>
            <a:pPr lvl="3"/>
            <a:r>
              <a:rPr lang="bg-BG" sz="1500" b="1" dirty="0" smtClean="0">
                <a:solidFill>
                  <a:srgbClr val="FF0000"/>
                </a:solidFill>
              </a:rPr>
              <a:t>Присъствено обучение </a:t>
            </a:r>
            <a:r>
              <a:rPr lang="bg-BG" sz="1500" b="1" dirty="0" smtClean="0"/>
              <a:t>чрез реализиране на аудиторни и лабораторни занятия от учебния план и учебната програма;</a:t>
            </a:r>
            <a:endParaRPr lang="bg-BG" sz="1500" dirty="0"/>
          </a:p>
          <a:p>
            <a:pPr lvl="3"/>
            <a:r>
              <a:rPr lang="bg-BG" sz="1500" b="1" dirty="0" smtClean="0">
                <a:solidFill>
                  <a:srgbClr val="FF0000"/>
                </a:solidFill>
              </a:rPr>
              <a:t>Синхронно </a:t>
            </a:r>
            <a:r>
              <a:rPr lang="bg-BG" sz="1500" b="1" dirty="0">
                <a:solidFill>
                  <a:srgbClr val="FF0000"/>
                </a:solidFill>
              </a:rPr>
              <a:t>присъствено обучение </a:t>
            </a:r>
            <a:r>
              <a:rPr lang="bg-BG" sz="1500" b="1" dirty="0"/>
              <a:t>за реализиране на специфични занятия от учебния план и учебната </a:t>
            </a:r>
            <a:r>
              <a:rPr lang="bg-BG" sz="1500" b="1" dirty="0" smtClean="0"/>
              <a:t>програма;</a:t>
            </a:r>
            <a:endParaRPr lang="bg-BG" sz="1500" dirty="0" smtClean="0"/>
          </a:p>
          <a:p>
            <a:pPr lvl="3"/>
            <a:r>
              <a:rPr lang="bg-BG" sz="1500" b="1" dirty="0" smtClean="0">
                <a:solidFill>
                  <a:srgbClr val="FF0000"/>
                </a:solidFill>
              </a:rPr>
              <a:t>Асинхронно </a:t>
            </a:r>
            <a:r>
              <a:rPr lang="bg-BG" sz="1500" b="1" dirty="0">
                <a:solidFill>
                  <a:srgbClr val="FF0000"/>
                </a:solidFill>
              </a:rPr>
              <a:t>обучение </a:t>
            </a:r>
            <a:r>
              <a:rPr lang="bg-BG" sz="1500" b="1" dirty="0"/>
              <a:t>за реализиране специфични задача и консултации от учебния план и учебната </a:t>
            </a:r>
            <a:r>
              <a:rPr lang="bg-BG" sz="1500" b="1" dirty="0" smtClean="0"/>
              <a:t>програма.</a:t>
            </a:r>
            <a:endParaRPr lang="bg-BG" sz="1500" dirty="0" smtClean="0"/>
          </a:p>
          <a:p>
            <a:pPr lvl="3"/>
            <a:r>
              <a:rPr lang="bg-BG" sz="1500" b="1" dirty="0" smtClean="0">
                <a:solidFill>
                  <a:srgbClr val="FF0000"/>
                </a:solidFill>
              </a:rPr>
              <a:t>Работа </a:t>
            </a:r>
            <a:r>
              <a:rPr lang="bg-BG" sz="1500" b="1" dirty="0">
                <a:solidFill>
                  <a:srgbClr val="FF0000"/>
                </a:solidFill>
              </a:rPr>
              <a:t>по индивидуални програми </a:t>
            </a:r>
            <a:r>
              <a:rPr lang="bg-BG" sz="1500" b="1" dirty="0"/>
              <a:t>за обучение за специфични дисциплини от учебния план.</a:t>
            </a:r>
            <a:endParaRPr lang="en-US" sz="1500" dirty="0"/>
          </a:p>
          <a:p>
            <a:pPr marL="914400" lvl="2" indent="0">
              <a:buNone/>
            </a:pPr>
            <a:endParaRPr lang="en-US" dirty="0"/>
          </a:p>
          <a:p>
            <a:pPr lvl="2"/>
            <a:endParaRPr lang="en-US" sz="1600" dirty="0"/>
          </a:p>
          <a:p>
            <a:pPr marL="0" indent="0">
              <a:buNone/>
            </a:pPr>
            <a:endParaRPr lang="en-US" sz="2000" dirty="0"/>
          </a:p>
          <a:p>
            <a:endParaRPr lang="en-US" sz="2400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504513" y="5370048"/>
            <a:ext cx="11266146" cy="1138423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algn="just"/>
            <a:r>
              <a:rPr lang="bg-BG" sz="1800" b="1" dirty="0" smtClean="0"/>
              <a:t>В </a:t>
            </a:r>
            <a:r>
              <a:rPr lang="bg-BG" sz="1800" b="1" dirty="0" err="1" smtClean="0"/>
              <a:t>ПФОНЗАС</a:t>
            </a:r>
            <a:r>
              <a:rPr lang="bg-BG" sz="1800" b="1" dirty="0" smtClean="0"/>
              <a:t>: Въвеждане на нови позиции в учебната дейност, а именно – предстои да бъдат уточнени:</a:t>
            </a:r>
          </a:p>
          <a:p>
            <a:pPr lvl="2" algn="just"/>
            <a:r>
              <a:rPr lang="bg-BG" sz="1700" b="1" dirty="0" smtClean="0">
                <a:solidFill>
                  <a:srgbClr val="FF0000"/>
                </a:solidFill>
              </a:rPr>
              <a:t>Провеждане на занятия в асинхронна форма – отчитане като лекции или под друга форма;</a:t>
            </a:r>
          </a:p>
          <a:p>
            <a:pPr lvl="2" algn="just"/>
            <a:r>
              <a:rPr lang="bg-BG" sz="1700" b="1" dirty="0" smtClean="0">
                <a:solidFill>
                  <a:srgbClr val="FF0000"/>
                </a:solidFill>
              </a:rPr>
              <a:t>Проверка на възложени задачи в асинхронна форма и по индивидуална програма – 0,1 или 0,25 часа на студент в зависимост от вида на дисциплина;</a:t>
            </a:r>
          </a:p>
          <a:p>
            <a:pPr marL="914400" lvl="2" indent="0" algn="just">
              <a:buFont typeface="Wingdings 3" charset="2"/>
              <a:buNone/>
            </a:pPr>
            <a:endParaRPr lang="bg-BG" b="1" dirty="0" smtClean="0"/>
          </a:p>
          <a:p>
            <a:pPr marL="914400" lvl="2" indent="0" algn="just">
              <a:buFont typeface="Wingdings 3" charset="2"/>
              <a:buNone/>
            </a:pPr>
            <a:endParaRPr lang="bg-BG" b="1" dirty="0" smtClean="0"/>
          </a:p>
        </p:txBody>
      </p:sp>
    </p:spTree>
    <p:extLst>
      <p:ext uri="{BB962C8B-B14F-4D97-AF65-F5344CB8AC3E}">
        <p14:creationId xmlns:p14="http://schemas.microsoft.com/office/powerpoint/2010/main" val="2252635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504513" y="367554"/>
            <a:ext cx="11266145" cy="609600"/>
          </a:xfrm>
        </p:spPr>
        <p:txBody>
          <a:bodyPr>
            <a:normAutofit fontScale="90000"/>
          </a:bodyPr>
          <a:lstStyle/>
          <a:p>
            <a:pPr algn="ctr"/>
            <a:r>
              <a:rPr lang="bg-BG" dirty="0" smtClean="0">
                <a:solidFill>
                  <a:schemeClr val="tx1"/>
                </a:solidFill>
              </a:rPr>
              <a:t>НАСТАНЯВАНЕ НА СТУДЕНТИ В ОБЩЕЖИТИЯ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504512" y="1246189"/>
            <a:ext cx="11266145" cy="3657505"/>
          </a:xfrm>
        </p:spPr>
        <p:txBody>
          <a:bodyPr>
            <a:normAutofit/>
          </a:bodyPr>
          <a:lstStyle/>
          <a:p>
            <a:pPr lvl="1" algn="just"/>
            <a:r>
              <a:rPr lang="ru-RU" sz="2000" dirty="0" err="1" smtClean="0"/>
              <a:t>Студентите</a:t>
            </a:r>
            <a:r>
              <a:rPr lang="ru-RU" sz="2000" dirty="0" smtClean="0"/>
              <a:t> </a:t>
            </a:r>
            <a:r>
              <a:rPr lang="ru-RU" sz="2000" dirty="0" err="1" smtClean="0"/>
              <a:t>редовно</a:t>
            </a:r>
            <a:r>
              <a:rPr lang="ru-RU" sz="2000" dirty="0" smtClean="0"/>
              <a:t> обучение с </a:t>
            </a:r>
            <a:r>
              <a:rPr lang="ru-RU" sz="2000" dirty="0" err="1" smtClean="0"/>
              <a:t>модулна</a:t>
            </a:r>
            <a:r>
              <a:rPr lang="ru-RU" sz="2000" dirty="0" smtClean="0"/>
              <a:t> организация се </a:t>
            </a:r>
            <a:r>
              <a:rPr lang="ru-RU" sz="2000" dirty="0" err="1" smtClean="0"/>
              <a:t>настаняват</a:t>
            </a:r>
            <a:r>
              <a:rPr lang="ru-RU" sz="2000" dirty="0" smtClean="0"/>
              <a:t> в </a:t>
            </a:r>
            <a:r>
              <a:rPr lang="ru-RU" sz="2000" dirty="0" err="1"/>
              <a:t>общежитията</a:t>
            </a:r>
            <a:r>
              <a:rPr lang="ru-RU" sz="2000" dirty="0"/>
              <a:t> </a:t>
            </a:r>
            <a:r>
              <a:rPr lang="ru-RU" sz="2000" dirty="0" smtClean="0"/>
              <a:t>след </a:t>
            </a:r>
            <a:r>
              <a:rPr lang="ru-RU" sz="2000" dirty="0" err="1" smtClean="0"/>
              <a:t>настаняването</a:t>
            </a:r>
            <a:r>
              <a:rPr lang="ru-RU" sz="2000" dirty="0" smtClean="0"/>
              <a:t> на </a:t>
            </a:r>
            <a:r>
              <a:rPr lang="ru-RU" sz="2000" dirty="0" err="1" smtClean="0"/>
              <a:t>редовните</a:t>
            </a:r>
            <a:r>
              <a:rPr lang="ru-RU" sz="2000" dirty="0" smtClean="0"/>
              <a:t> </a:t>
            </a:r>
            <a:r>
              <a:rPr lang="ru-RU" sz="2000" dirty="0" err="1" smtClean="0"/>
              <a:t>студенти</a:t>
            </a:r>
            <a:r>
              <a:rPr lang="ru-RU" sz="2000" dirty="0" smtClean="0"/>
              <a:t>, </a:t>
            </a:r>
            <a:r>
              <a:rPr lang="ru-RU" sz="2000" dirty="0" err="1" smtClean="0"/>
              <a:t>съгласно</a:t>
            </a:r>
            <a:r>
              <a:rPr lang="ru-RU" sz="2000" dirty="0" smtClean="0"/>
              <a:t> ПРАВИЛНИК </a:t>
            </a:r>
            <a:r>
              <a:rPr lang="ru-RU" sz="2000" dirty="0"/>
              <a:t>за </a:t>
            </a:r>
            <a:r>
              <a:rPr lang="ru-RU" sz="2000" dirty="0" err="1"/>
              <a:t>условията</a:t>
            </a:r>
            <a:r>
              <a:rPr lang="ru-RU" sz="2000" dirty="0"/>
              <a:t> и </a:t>
            </a:r>
            <a:r>
              <a:rPr lang="ru-RU" sz="2000" dirty="0" err="1"/>
              <a:t>реда</a:t>
            </a:r>
            <a:r>
              <a:rPr lang="ru-RU" sz="2000" dirty="0"/>
              <a:t> за </a:t>
            </a:r>
            <a:r>
              <a:rPr lang="ru-RU" sz="2000" dirty="0" err="1"/>
              <a:t>настаняване</a:t>
            </a:r>
            <a:r>
              <a:rPr lang="ru-RU" sz="2000" dirty="0" smtClean="0"/>
              <a:t>, </a:t>
            </a:r>
            <a:r>
              <a:rPr lang="ru-RU" sz="2000" dirty="0" err="1" smtClean="0"/>
              <a:t>ползване</a:t>
            </a:r>
            <a:r>
              <a:rPr lang="ru-RU" sz="2000" dirty="0" smtClean="0"/>
              <a:t> </a:t>
            </a:r>
            <a:r>
              <a:rPr lang="ru-RU" sz="2000" dirty="0"/>
              <a:t>и за </a:t>
            </a:r>
            <a:r>
              <a:rPr lang="ru-RU" sz="2000" dirty="0" err="1"/>
              <a:t>вътрешния</a:t>
            </a:r>
            <a:r>
              <a:rPr lang="ru-RU" sz="2000" dirty="0"/>
              <a:t> </a:t>
            </a:r>
            <a:r>
              <a:rPr lang="ru-RU" sz="2000" dirty="0" err="1"/>
              <a:t>ред</a:t>
            </a:r>
            <a:r>
              <a:rPr lang="ru-RU" sz="2000" dirty="0"/>
              <a:t> в </a:t>
            </a:r>
            <a:r>
              <a:rPr lang="ru-RU" sz="2000" dirty="0" err="1"/>
              <a:t>студентските</a:t>
            </a:r>
            <a:r>
              <a:rPr lang="ru-RU" sz="2000" dirty="0"/>
              <a:t> общежития “</a:t>
            </a:r>
            <a:r>
              <a:rPr lang="ru-RU" sz="2000" dirty="0" err="1"/>
              <a:t>Марица</a:t>
            </a:r>
            <a:r>
              <a:rPr lang="ru-RU" sz="2000" dirty="0"/>
              <a:t>”. </a:t>
            </a:r>
            <a:endParaRPr lang="ru-RU" sz="2000" dirty="0" smtClean="0"/>
          </a:p>
          <a:p>
            <a:pPr lvl="1" algn="just"/>
            <a:r>
              <a:rPr lang="ru-RU" sz="2000" dirty="0" err="1" smtClean="0">
                <a:solidFill>
                  <a:srgbClr val="FF0000"/>
                </a:solidFill>
              </a:rPr>
              <a:t>Настаняването</a:t>
            </a:r>
            <a:r>
              <a:rPr lang="ru-RU" sz="2000" dirty="0" smtClean="0">
                <a:solidFill>
                  <a:srgbClr val="FF0000"/>
                </a:solidFill>
              </a:rPr>
              <a:t> се </a:t>
            </a:r>
            <a:r>
              <a:rPr lang="ru-RU" sz="2000" dirty="0" err="1" smtClean="0">
                <a:solidFill>
                  <a:srgbClr val="FF0000"/>
                </a:solidFill>
              </a:rPr>
              <a:t>извършва</a:t>
            </a:r>
            <a:r>
              <a:rPr lang="ru-RU" sz="2000" dirty="0" smtClean="0">
                <a:solidFill>
                  <a:srgbClr val="FF0000"/>
                </a:solidFill>
              </a:rPr>
              <a:t> </a:t>
            </a:r>
            <a:r>
              <a:rPr lang="ru-RU" sz="2000" dirty="0" err="1" smtClean="0">
                <a:solidFill>
                  <a:srgbClr val="FF0000"/>
                </a:solidFill>
              </a:rPr>
              <a:t>според</a:t>
            </a:r>
            <a:r>
              <a:rPr lang="ru-RU" sz="2000" dirty="0" smtClean="0">
                <a:solidFill>
                  <a:srgbClr val="FF0000"/>
                </a:solidFill>
              </a:rPr>
              <a:t> </a:t>
            </a:r>
            <a:r>
              <a:rPr lang="ru-RU" sz="2000" dirty="0" err="1">
                <a:solidFill>
                  <a:srgbClr val="FF0000"/>
                </a:solidFill>
              </a:rPr>
              <a:t>ангажираността</a:t>
            </a:r>
            <a:r>
              <a:rPr lang="ru-RU" sz="2000" dirty="0">
                <a:solidFill>
                  <a:srgbClr val="FF0000"/>
                </a:solidFill>
              </a:rPr>
              <a:t> им по </a:t>
            </a:r>
            <a:r>
              <a:rPr lang="ru-RU" sz="2000" dirty="0" err="1">
                <a:solidFill>
                  <a:srgbClr val="FF0000"/>
                </a:solidFill>
              </a:rPr>
              <a:t>учебен</a:t>
            </a:r>
            <a:r>
              <a:rPr lang="ru-RU" sz="2000" dirty="0">
                <a:solidFill>
                  <a:srgbClr val="FF0000"/>
                </a:solidFill>
              </a:rPr>
              <a:t> </a:t>
            </a:r>
            <a:r>
              <a:rPr lang="ru-RU" sz="2000" dirty="0" smtClean="0">
                <a:solidFill>
                  <a:srgbClr val="FF0000"/>
                </a:solidFill>
              </a:rPr>
              <a:t>план.</a:t>
            </a:r>
          </a:p>
          <a:p>
            <a:pPr lvl="1" algn="just"/>
            <a:r>
              <a:rPr lang="ru-RU" sz="2000" dirty="0" smtClean="0">
                <a:solidFill>
                  <a:srgbClr val="FF0000"/>
                </a:solidFill>
              </a:rPr>
              <a:t>При </a:t>
            </a:r>
            <a:r>
              <a:rPr lang="ru-RU" sz="2000" dirty="0" err="1" smtClean="0">
                <a:solidFill>
                  <a:srgbClr val="FF0000"/>
                </a:solidFill>
              </a:rPr>
              <a:t>останали</a:t>
            </a:r>
            <a:r>
              <a:rPr lang="ru-RU" sz="2000" dirty="0" smtClean="0">
                <a:solidFill>
                  <a:srgbClr val="FF0000"/>
                </a:solidFill>
              </a:rPr>
              <a:t> </a:t>
            </a:r>
            <a:r>
              <a:rPr lang="ru-RU" sz="2000" dirty="0" err="1" smtClean="0">
                <a:solidFill>
                  <a:srgbClr val="FF0000"/>
                </a:solidFill>
              </a:rPr>
              <a:t>свободни</a:t>
            </a:r>
            <a:r>
              <a:rPr lang="ru-RU" sz="2000" dirty="0" smtClean="0">
                <a:solidFill>
                  <a:srgbClr val="FF0000"/>
                </a:solidFill>
              </a:rPr>
              <a:t> места се </a:t>
            </a:r>
            <a:r>
              <a:rPr lang="ru-RU" sz="2000" dirty="0" err="1" smtClean="0">
                <a:solidFill>
                  <a:srgbClr val="FF0000"/>
                </a:solidFill>
              </a:rPr>
              <a:t>настаняват</a:t>
            </a:r>
            <a:r>
              <a:rPr lang="ru-RU" sz="2000" dirty="0" smtClean="0">
                <a:solidFill>
                  <a:srgbClr val="FF0000"/>
                </a:solidFill>
              </a:rPr>
              <a:t> </a:t>
            </a:r>
            <a:r>
              <a:rPr lang="ru-RU" sz="2000" dirty="0" err="1" smtClean="0">
                <a:solidFill>
                  <a:srgbClr val="FF0000"/>
                </a:solidFill>
              </a:rPr>
              <a:t>студенти</a:t>
            </a:r>
            <a:r>
              <a:rPr lang="ru-RU" sz="2000" dirty="0" smtClean="0">
                <a:solidFill>
                  <a:srgbClr val="FF0000"/>
                </a:solidFill>
              </a:rPr>
              <a:t> от </a:t>
            </a:r>
            <a:r>
              <a:rPr lang="ru-RU" sz="2000" dirty="0" err="1" smtClean="0">
                <a:solidFill>
                  <a:srgbClr val="FF0000"/>
                </a:solidFill>
              </a:rPr>
              <a:t>други</a:t>
            </a:r>
            <a:r>
              <a:rPr lang="ru-RU" sz="2000" dirty="0" smtClean="0">
                <a:solidFill>
                  <a:srgbClr val="FF0000"/>
                </a:solidFill>
              </a:rPr>
              <a:t> </a:t>
            </a:r>
            <a:r>
              <a:rPr lang="ru-RU" sz="2000" dirty="0" err="1" smtClean="0">
                <a:solidFill>
                  <a:srgbClr val="FF0000"/>
                </a:solidFill>
              </a:rPr>
              <a:t>университети</a:t>
            </a:r>
            <a:r>
              <a:rPr lang="ru-RU" sz="2000" dirty="0" smtClean="0">
                <a:solidFill>
                  <a:srgbClr val="FF0000"/>
                </a:solidFill>
              </a:rPr>
              <a:t>.</a:t>
            </a:r>
          </a:p>
          <a:p>
            <a:pPr lvl="1" algn="just"/>
            <a:r>
              <a:rPr lang="ru-RU" sz="2000" dirty="0"/>
              <a:t>Актуална информация – необходими документи, срокове и критерии за прием в студентски общежития за </a:t>
            </a:r>
            <a:r>
              <a:rPr lang="ru-RU" sz="2000" dirty="0" smtClean="0"/>
              <a:t>2026/2027г</a:t>
            </a:r>
            <a:r>
              <a:rPr lang="ru-RU" sz="2000" dirty="0"/>
              <a:t>.</a:t>
            </a:r>
            <a:r>
              <a:rPr lang="en-US" sz="2000" dirty="0">
                <a:hlinkClick r:id="rId2"/>
              </a:rPr>
              <a:t> </a:t>
            </a:r>
            <a:r>
              <a:rPr lang="en-US" sz="2000" dirty="0" smtClean="0">
                <a:hlinkClick r:id="rId2"/>
              </a:rPr>
              <a:t>https</a:t>
            </a:r>
            <a:r>
              <a:rPr lang="en-US" sz="2000" dirty="0">
                <a:hlinkClick r:id="rId2"/>
              </a:rPr>
              <a:t>://uft-plovdiv.bg/obshtejitiq</a:t>
            </a:r>
            <a:r>
              <a:rPr lang="bg-BG" sz="2000" dirty="0"/>
              <a:t> </a:t>
            </a:r>
          </a:p>
          <a:p>
            <a:pPr lvl="1" algn="just"/>
            <a:r>
              <a:rPr lang="ru-RU" sz="2000" dirty="0" smtClean="0"/>
              <a:t>За </a:t>
            </a:r>
            <a:r>
              <a:rPr lang="ru-RU" sz="2000" dirty="0" err="1" smtClean="0"/>
              <a:t>повече</a:t>
            </a:r>
            <a:r>
              <a:rPr lang="ru-RU" sz="2000" dirty="0" smtClean="0"/>
              <a:t> информация: </a:t>
            </a:r>
            <a:r>
              <a:rPr lang="ru-RU" sz="2000" dirty="0" err="1" smtClean="0"/>
              <a:t>Студентски</a:t>
            </a:r>
            <a:r>
              <a:rPr lang="ru-RU" sz="2000" dirty="0" smtClean="0"/>
              <a:t> общежития тел</a:t>
            </a:r>
            <a:r>
              <a:rPr lang="ru-RU" sz="2000" dirty="0"/>
              <a:t>: +359 32 603 891</a:t>
            </a:r>
          </a:p>
          <a:p>
            <a:pPr marL="457200" lvl="1" indent="0" algn="just">
              <a:buNone/>
            </a:pPr>
            <a:r>
              <a:rPr lang="ru-RU" sz="2000" dirty="0"/>
              <a:t>e-</a:t>
            </a:r>
            <a:r>
              <a:rPr lang="ru-RU" sz="2000" dirty="0" err="1"/>
              <a:t>mail</a:t>
            </a:r>
            <a:r>
              <a:rPr lang="ru-RU" sz="2000" dirty="0"/>
              <a:t>: </a:t>
            </a:r>
            <a:r>
              <a:rPr lang="ru-RU" sz="2000" dirty="0" smtClean="0">
                <a:hlinkClick r:id="rId3"/>
              </a:rPr>
              <a:t>st_comm@uft-plovdiv.bg</a:t>
            </a:r>
            <a:r>
              <a:rPr lang="ru-RU" sz="2000" dirty="0" smtClean="0"/>
              <a:t>, </a:t>
            </a:r>
            <a:r>
              <a:rPr lang="en-US" sz="2000" dirty="0" smtClean="0">
                <a:hlinkClick r:id="rId2"/>
              </a:rPr>
              <a:t>https</a:t>
            </a:r>
            <a:r>
              <a:rPr lang="en-US" sz="2000" dirty="0">
                <a:hlinkClick r:id="rId2"/>
              </a:rPr>
              <a:t>://</a:t>
            </a:r>
            <a:r>
              <a:rPr lang="en-US" sz="2000" dirty="0" smtClean="0">
                <a:hlinkClick r:id="rId2"/>
              </a:rPr>
              <a:t>uft-plovdiv.bg/obshtejitiq</a:t>
            </a:r>
            <a:endParaRPr lang="en-US" sz="2000" dirty="0"/>
          </a:p>
          <a:p>
            <a:pPr marL="457200" lvl="1" indent="0" algn="just">
              <a:buNone/>
            </a:pPr>
            <a:endParaRPr lang="ru-RU" sz="2000" dirty="0"/>
          </a:p>
          <a:p>
            <a:pPr marL="457200" lvl="1" indent="0" algn="just">
              <a:buNone/>
            </a:pPr>
            <a:endParaRPr lang="ru-RU" sz="2000" dirty="0"/>
          </a:p>
          <a:p>
            <a:pPr marL="0" indent="0" algn="just">
              <a:buNone/>
            </a:pPr>
            <a:endParaRPr lang="en-US" sz="2000" dirty="0"/>
          </a:p>
          <a:p>
            <a:pPr algn="just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232834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504513" y="367554"/>
            <a:ext cx="11266145" cy="609600"/>
          </a:xfrm>
        </p:spPr>
        <p:txBody>
          <a:bodyPr>
            <a:normAutofit fontScale="90000"/>
          </a:bodyPr>
          <a:lstStyle/>
          <a:p>
            <a:pPr algn="ctr"/>
            <a:r>
              <a:rPr lang="bg-BG" dirty="0" smtClean="0">
                <a:solidFill>
                  <a:schemeClr val="tx1"/>
                </a:solidFill>
              </a:rPr>
              <a:t>КАНДИДАТСТВАНЕ ЗА СТИПЕНДИИ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Правоъгълник 1"/>
          <p:cNvSpPr/>
          <p:nvPr/>
        </p:nvSpPr>
        <p:spPr>
          <a:xfrm>
            <a:off x="504512" y="977154"/>
            <a:ext cx="1126614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 smtClean="0"/>
              <a:t>Кандидатстването</a:t>
            </a:r>
            <a:r>
              <a:rPr lang="ru-RU" dirty="0" smtClean="0"/>
              <a:t> за стипендии от </a:t>
            </a:r>
            <a:r>
              <a:rPr lang="ru-RU" dirty="0" err="1" smtClean="0"/>
              <a:t>студенти</a:t>
            </a:r>
            <a:r>
              <a:rPr lang="ru-RU" dirty="0" smtClean="0"/>
              <a:t> </a:t>
            </a:r>
            <a:r>
              <a:rPr lang="ru-RU" dirty="0" err="1" smtClean="0"/>
              <a:t>редовна</a:t>
            </a:r>
            <a:r>
              <a:rPr lang="ru-RU" dirty="0" smtClean="0"/>
              <a:t> форма на обучение с </a:t>
            </a:r>
            <a:r>
              <a:rPr lang="ru-RU" dirty="0" err="1" smtClean="0"/>
              <a:t>модулна</a:t>
            </a:r>
            <a:r>
              <a:rPr lang="ru-RU" dirty="0" smtClean="0"/>
              <a:t> организация се </a:t>
            </a:r>
            <a:r>
              <a:rPr lang="ru-RU" dirty="0" err="1" smtClean="0"/>
              <a:t>извършва</a:t>
            </a:r>
            <a:r>
              <a:rPr lang="ru-RU" dirty="0" smtClean="0"/>
              <a:t> </a:t>
            </a:r>
            <a:r>
              <a:rPr lang="ru-RU" dirty="0" err="1" smtClean="0"/>
              <a:t>съгласно</a:t>
            </a:r>
            <a:r>
              <a:rPr lang="ru-RU" dirty="0" smtClean="0"/>
              <a:t> </a:t>
            </a:r>
            <a:r>
              <a:rPr lang="ru-RU" dirty="0" smtClean="0">
                <a:solidFill>
                  <a:srgbClr val="C00000"/>
                </a:solidFill>
              </a:rPr>
              <a:t>П </a:t>
            </a:r>
            <a:r>
              <a:rPr lang="ru-RU" dirty="0">
                <a:solidFill>
                  <a:srgbClr val="C00000"/>
                </a:solidFill>
              </a:rPr>
              <a:t>Р А В И Л </a:t>
            </a:r>
            <a:r>
              <a:rPr lang="ru-RU" dirty="0" smtClean="0">
                <a:solidFill>
                  <a:srgbClr val="C00000"/>
                </a:solidFill>
              </a:rPr>
              <a:t>А Т А </a:t>
            </a:r>
            <a:r>
              <a:rPr lang="ru-RU" dirty="0">
                <a:solidFill>
                  <a:srgbClr val="C00000"/>
                </a:solidFill>
              </a:rPr>
              <a:t>за </a:t>
            </a:r>
            <a:r>
              <a:rPr lang="ru-RU" dirty="0" err="1">
                <a:solidFill>
                  <a:srgbClr val="C00000"/>
                </a:solidFill>
              </a:rPr>
              <a:t>отпускане</a:t>
            </a:r>
            <a:r>
              <a:rPr lang="ru-RU" dirty="0">
                <a:solidFill>
                  <a:srgbClr val="C00000"/>
                </a:solidFill>
              </a:rPr>
              <a:t> на стипендии на </a:t>
            </a:r>
            <a:r>
              <a:rPr lang="ru-RU" dirty="0" err="1">
                <a:solidFill>
                  <a:srgbClr val="C00000"/>
                </a:solidFill>
              </a:rPr>
              <a:t>студенти</a:t>
            </a:r>
            <a:r>
              <a:rPr lang="ru-RU" dirty="0">
                <a:solidFill>
                  <a:srgbClr val="C00000"/>
                </a:solidFill>
              </a:rPr>
              <a:t> и </a:t>
            </a:r>
            <a:r>
              <a:rPr lang="ru-RU" dirty="0" err="1">
                <a:solidFill>
                  <a:srgbClr val="C00000"/>
                </a:solidFill>
              </a:rPr>
              <a:t>докторанти</a:t>
            </a:r>
            <a:r>
              <a:rPr lang="ru-RU" dirty="0">
                <a:solidFill>
                  <a:srgbClr val="C00000"/>
                </a:solidFill>
              </a:rPr>
              <a:t> в УХТ –</a:t>
            </a:r>
            <a:r>
              <a:rPr lang="ru-RU" dirty="0" smtClean="0">
                <a:solidFill>
                  <a:srgbClr val="C00000"/>
                </a:solidFill>
              </a:rPr>
              <a:t>Пловдив</a:t>
            </a:r>
            <a:r>
              <a:rPr lang="ru-RU" dirty="0" smtClean="0"/>
              <a:t> </a:t>
            </a:r>
            <a:r>
              <a:rPr lang="ru-RU" b="1" dirty="0"/>
              <a:t>след </a:t>
            </a:r>
            <a:r>
              <a:rPr lang="ru-RU" b="1" dirty="0" err="1"/>
              <a:t>първи</a:t>
            </a:r>
            <a:r>
              <a:rPr lang="ru-RU" b="1" dirty="0"/>
              <a:t> </a:t>
            </a:r>
            <a:r>
              <a:rPr lang="ru-RU" b="1" dirty="0" err="1"/>
              <a:t>семестър</a:t>
            </a:r>
            <a:r>
              <a:rPr lang="ru-RU" b="1" dirty="0"/>
              <a:t> на </a:t>
            </a:r>
            <a:r>
              <a:rPr lang="ru-RU" b="1" dirty="0" err="1"/>
              <a:t>първи</a:t>
            </a:r>
            <a:r>
              <a:rPr lang="ru-RU" b="1" dirty="0"/>
              <a:t> </a:t>
            </a:r>
            <a:r>
              <a:rPr lang="ru-RU" b="1" dirty="0" smtClean="0"/>
              <a:t>курс.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5" name="Правоъгълник 4"/>
          <p:cNvSpPr/>
          <p:nvPr/>
        </p:nvSpPr>
        <p:spPr>
          <a:xfrm>
            <a:off x="504512" y="2037644"/>
            <a:ext cx="1126614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 smtClean="0"/>
              <a:t>Сроковете</a:t>
            </a:r>
            <a:r>
              <a:rPr lang="ru-RU" dirty="0" smtClean="0"/>
              <a:t> за </a:t>
            </a:r>
            <a:r>
              <a:rPr lang="ru-RU" dirty="0" err="1" smtClean="0"/>
              <a:t>подаване</a:t>
            </a:r>
            <a:r>
              <a:rPr lang="ru-RU" dirty="0" smtClean="0"/>
              <a:t> на </a:t>
            </a:r>
            <a:r>
              <a:rPr lang="ru-RU" dirty="0" err="1" smtClean="0"/>
              <a:t>документи</a:t>
            </a:r>
            <a:r>
              <a:rPr lang="ru-RU" dirty="0" smtClean="0"/>
              <a:t> </a:t>
            </a:r>
            <a:r>
              <a:rPr lang="ru-RU" dirty="0" err="1" smtClean="0"/>
              <a:t>ще</a:t>
            </a:r>
            <a:r>
              <a:rPr lang="ru-RU" dirty="0" smtClean="0"/>
              <a:t> </a:t>
            </a:r>
            <a:r>
              <a:rPr lang="ru-RU" dirty="0" err="1" smtClean="0"/>
              <a:t>бъдат</a:t>
            </a:r>
            <a:r>
              <a:rPr lang="ru-RU" dirty="0" smtClean="0"/>
              <a:t> </a:t>
            </a:r>
            <a:r>
              <a:rPr lang="ru-RU" dirty="0" err="1" smtClean="0"/>
              <a:t>обявени</a:t>
            </a:r>
            <a:r>
              <a:rPr lang="ru-RU" dirty="0" smtClean="0"/>
              <a:t> на сайта на УХТ след </a:t>
            </a:r>
            <a:r>
              <a:rPr lang="ru-RU" dirty="0" err="1" smtClean="0"/>
              <a:t>приключване</a:t>
            </a:r>
            <a:r>
              <a:rPr lang="ru-RU" dirty="0" smtClean="0"/>
              <a:t> на </a:t>
            </a:r>
            <a:r>
              <a:rPr lang="ru-RU" dirty="0" err="1" smtClean="0"/>
              <a:t>първия</a:t>
            </a:r>
            <a:r>
              <a:rPr lang="ru-RU" dirty="0" smtClean="0"/>
              <a:t> </a:t>
            </a:r>
            <a:r>
              <a:rPr lang="ru-RU" dirty="0" err="1" smtClean="0"/>
              <a:t>семестър</a:t>
            </a:r>
            <a:r>
              <a:rPr lang="ru-RU" dirty="0" smtClean="0"/>
              <a:t>.</a:t>
            </a:r>
            <a:endParaRPr lang="en-US" dirty="0"/>
          </a:p>
        </p:txBody>
      </p:sp>
      <p:sp>
        <p:nvSpPr>
          <p:cNvPr id="6" name="Правоъгълник 5"/>
          <p:cNvSpPr/>
          <p:nvPr/>
        </p:nvSpPr>
        <p:spPr>
          <a:xfrm>
            <a:off x="504512" y="2805895"/>
            <a:ext cx="1126614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 smtClean="0"/>
              <a:t>Документите</a:t>
            </a:r>
            <a:r>
              <a:rPr lang="ru-RU" dirty="0" smtClean="0"/>
              <a:t> се </a:t>
            </a:r>
            <a:r>
              <a:rPr lang="ru-RU" dirty="0" err="1" smtClean="0"/>
              <a:t>подават</a:t>
            </a:r>
            <a:r>
              <a:rPr lang="ru-RU" dirty="0" smtClean="0"/>
              <a:t> в </a:t>
            </a:r>
            <a:r>
              <a:rPr lang="ru-RU" dirty="0" err="1"/>
              <a:t>с</a:t>
            </a:r>
            <a:r>
              <a:rPr lang="ru-RU" dirty="0" err="1" smtClean="0"/>
              <a:t>истемата</a:t>
            </a:r>
            <a:r>
              <a:rPr lang="ru-RU" dirty="0" smtClean="0"/>
              <a:t> </a:t>
            </a:r>
            <a:r>
              <a:rPr lang="ru-RU" dirty="0"/>
              <a:t>за он-</a:t>
            </a:r>
            <a:r>
              <a:rPr lang="ru-RU" dirty="0" err="1"/>
              <a:t>лайн</a:t>
            </a:r>
            <a:r>
              <a:rPr lang="ru-RU" dirty="0"/>
              <a:t> </a:t>
            </a:r>
            <a:r>
              <a:rPr lang="ru-RU" dirty="0" err="1" smtClean="0"/>
              <a:t>кандидастване</a:t>
            </a:r>
            <a:r>
              <a:rPr lang="ru-RU" dirty="0" smtClean="0"/>
              <a:t>, </a:t>
            </a:r>
            <a:r>
              <a:rPr lang="ru-RU" dirty="0" err="1" smtClean="0"/>
              <a:t>която</a:t>
            </a:r>
            <a:r>
              <a:rPr lang="ru-RU" dirty="0" smtClean="0"/>
              <a:t> е </a:t>
            </a:r>
            <a:r>
              <a:rPr lang="ru-RU" dirty="0" err="1"/>
              <a:t>достъпна</a:t>
            </a:r>
            <a:r>
              <a:rPr lang="ru-RU" dirty="0"/>
              <a:t> на </a:t>
            </a:r>
            <a:r>
              <a:rPr lang="ru-RU" dirty="0" err="1"/>
              <a:t>следния</a:t>
            </a:r>
            <a:r>
              <a:rPr lang="ru-RU" dirty="0"/>
              <a:t> </a:t>
            </a:r>
            <a:r>
              <a:rPr lang="ru-RU" dirty="0" err="1" smtClean="0"/>
              <a:t>линк</a:t>
            </a:r>
            <a:r>
              <a:rPr lang="ru-RU" dirty="0" smtClean="0"/>
              <a:t>: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  <a:hlinkClick r:id="rId2"/>
              </a:rPr>
              <a:t>https://uft-plovdiv.bg/studenti/#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  <a:hlinkClick r:id="rId2"/>
              </a:rPr>
              <a:t>taksi</a:t>
            </a:r>
            <a:r>
              <a:rPr lang="bg-BG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ON-LINE </a:t>
            </a:r>
            <a:r>
              <a:rPr lang="ru-RU" dirty="0">
                <a:solidFill>
                  <a:srgbClr val="FF0000"/>
                </a:solidFill>
              </a:rPr>
              <a:t>СИСТЕМА ЗА СТИПЕНДИИ</a:t>
            </a:r>
          </a:p>
          <a:p>
            <a:r>
              <a:rPr lang="ru-RU" dirty="0" err="1" smtClean="0"/>
              <a:t>Дигитален</a:t>
            </a:r>
            <a:r>
              <a:rPr lang="ru-RU" dirty="0" smtClean="0"/>
              <a:t> </a:t>
            </a:r>
            <a:r>
              <a:rPr lang="ru-RU" dirty="0"/>
              <a:t>университет</a:t>
            </a:r>
            <a:r>
              <a:rPr lang="ru-RU" dirty="0" smtClean="0"/>
              <a:t>:</a:t>
            </a:r>
            <a:endParaRPr lang="ru-RU" dirty="0"/>
          </a:p>
          <a:p>
            <a:r>
              <a:rPr lang="ru-RU" dirty="0"/>
              <a:t>„</a:t>
            </a:r>
            <a:r>
              <a:rPr lang="ru-RU" dirty="0" err="1"/>
              <a:t>Моето</a:t>
            </a:r>
            <a:r>
              <a:rPr lang="ru-RU" dirty="0"/>
              <a:t> меню“</a:t>
            </a:r>
          </a:p>
          <a:p>
            <a:r>
              <a:rPr lang="ru-RU" dirty="0"/>
              <a:t> </a:t>
            </a:r>
            <a:r>
              <a:rPr lang="ru-RU" dirty="0" err="1"/>
              <a:t>Молби</a:t>
            </a:r>
            <a:r>
              <a:rPr lang="ru-RU" dirty="0"/>
              <a:t> за </a:t>
            </a:r>
            <a:r>
              <a:rPr lang="ru-RU" dirty="0" err="1"/>
              <a:t>отпускане</a:t>
            </a:r>
            <a:r>
              <a:rPr lang="ru-RU" dirty="0"/>
              <a:t> на стипендии.</a:t>
            </a:r>
          </a:p>
          <a:p>
            <a:r>
              <a:rPr lang="ru-RU" dirty="0" err="1" smtClean="0"/>
              <a:t>Студентите</a:t>
            </a:r>
            <a:r>
              <a:rPr lang="ru-RU" dirty="0" smtClean="0"/>
              <a:t> </a:t>
            </a:r>
            <a:r>
              <a:rPr lang="ru-RU" dirty="0" err="1" smtClean="0"/>
              <a:t>имат</a:t>
            </a:r>
            <a:r>
              <a:rPr lang="ru-RU" dirty="0" smtClean="0"/>
              <a:t> на </a:t>
            </a:r>
            <a:r>
              <a:rPr lang="ru-RU" dirty="0" err="1" smtClean="0"/>
              <a:t>разположение</a:t>
            </a:r>
            <a:r>
              <a:rPr lang="ru-RU" dirty="0" smtClean="0"/>
              <a:t> </a:t>
            </a:r>
            <a:r>
              <a:rPr lang="ru-RU" dirty="0" smtClean="0">
                <a:solidFill>
                  <a:srgbClr val="FF0000"/>
                </a:solidFill>
              </a:rPr>
              <a:t>Видео </a:t>
            </a:r>
            <a:r>
              <a:rPr lang="ru-RU" dirty="0">
                <a:solidFill>
                  <a:srgbClr val="FF0000"/>
                </a:solidFill>
              </a:rPr>
              <a:t>с инструкции за </a:t>
            </a:r>
            <a:r>
              <a:rPr lang="ru-RU" dirty="0" err="1">
                <a:solidFill>
                  <a:srgbClr val="FF0000"/>
                </a:solidFill>
              </a:rPr>
              <a:t>кандидатстване</a:t>
            </a:r>
            <a:r>
              <a:rPr lang="ru-RU" dirty="0">
                <a:solidFill>
                  <a:srgbClr val="FF0000"/>
                </a:solidFill>
              </a:rPr>
              <a:t> за стипендии</a:t>
            </a:r>
            <a:r>
              <a:rPr lang="ru-RU" dirty="0" smtClean="0">
                <a:solidFill>
                  <a:srgbClr val="FF0000"/>
                </a:solidFill>
              </a:rPr>
              <a:t>.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https://uft-plovdiv.bg/site_files/file/novini/2024/scholarship24.mp4</a:t>
            </a:r>
          </a:p>
        </p:txBody>
      </p:sp>
      <p:sp>
        <p:nvSpPr>
          <p:cNvPr id="3" name="Правоъгълник 2"/>
          <p:cNvSpPr/>
          <p:nvPr/>
        </p:nvSpPr>
        <p:spPr>
          <a:xfrm>
            <a:off x="504512" y="5464739"/>
            <a:ext cx="1126614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След </a:t>
            </a:r>
            <a:r>
              <a:rPr lang="ru-RU" dirty="0" err="1" smtClean="0">
                <a:solidFill>
                  <a:srgbClr val="C00000"/>
                </a:solidFill>
              </a:rPr>
              <a:t>приключване</a:t>
            </a:r>
            <a:r>
              <a:rPr lang="ru-RU" dirty="0" smtClean="0">
                <a:solidFill>
                  <a:srgbClr val="C00000"/>
                </a:solidFill>
              </a:rPr>
              <a:t> на </a:t>
            </a:r>
            <a:r>
              <a:rPr lang="ru-RU" dirty="0" err="1" smtClean="0">
                <a:solidFill>
                  <a:srgbClr val="C00000"/>
                </a:solidFill>
              </a:rPr>
              <a:t>първия</a:t>
            </a:r>
            <a:r>
              <a:rPr lang="ru-RU" dirty="0" smtClean="0">
                <a:solidFill>
                  <a:srgbClr val="C00000"/>
                </a:solidFill>
              </a:rPr>
              <a:t> </a:t>
            </a:r>
            <a:r>
              <a:rPr lang="ru-RU" dirty="0" err="1" smtClean="0">
                <a:solidFill>
                  <a:srgbClr val="C00000"/>
                </a:solidFill>
              </a:rPr>
              <a:t>семестър</a:t>
            </a:r>
            <a:r>
              <a:rPr lang="ru-RU" dirty="0" smtClean="0">
                <a:solidFill>
                  <a:srgbClr val="C00000"/>
                </a:solidFill>
              </a:rPr>
              <a:t> </a:t>
            </a:r>
            <a:r>
              <a:rPr lang="ru-RU" dirty="0" err="1" smtClean="0"/>
              <a:t>ще</a:t>
            </a:r>
            <a:r>
              <a:rPr lang="ru-RU" dirty="0" smtClean="0"/>
              <a:t> </a:t>
            </a:r>
            <a:r>
              <a:rPr lang="ru-RU" dirty="0" err="1" smtClean="0"/>
              <a:t>откриете</a:t>
            </a:r>
            <a:r>
              <a:rPr lang="ru-RU" dirty="0" smtClean="0"/>
              <a:t> актуален файл с УСЛОВИЯТА, ДОКУМЕНТИТЕ </a:t>
            </a:r>
            <a:r>
              <a:rPr lang="ru-RU" dirty="0"/>
              <a:t>И </a:t>
            </a:r>
            <a:r>
              <a:rPr lang="ru-RU" dirty="0" smtClean="0"/>
              <a:t>СРОКОВЕТЕ </a:t>
            </a:r>
            <a:r>
              <a:rPr lang="ru-RU" dirty="0"/>
              <a:t>ЗА КАНДИДАТСТВАНЕ ЗА </a:t>
            </a:r>
            <a:r>
              <a:rPr lang="ru-RU" dirty="0" smtClean="0"/>
              <a:t>СТИПЕНДИИ на </a:t>
            </a:r>
            <a:r>
              <a:rPr lang="ru-RU" dirty="0" err="1" smtClean="0"/>
              <a:t>следния</a:t>
            </a:r>
            <a:r>
              <a:rPr lang="ru-RU" dirty="0" smtClean="0"/>
              <a:t> </a:t>
            </a:r>
            <a:r>
              <a:rPr lang="ru-RU" dirty="0" err="1" smtClean="0"/>
              <a:t>линк</a:t>
            </a:r>
            <a:r>
              <a:rPr lang="ru-RU" dirty="0" smtClean="0"/>
              <a:t>: </a:t>
            </a:r>
            <a:r>
              <a:rPr lang="en-US" dirty="0">
                <a:hlinkClick r:id="rId2"/>
              </a:rPr>
              <a:t>https://uft-plovdiv.bg/studenti/#</a:t>
            </a:r>
            <a:r>
              <a:rPr lang="en-US" dirty="0" smtClean="0">
                <a:hlinkClick r:id="rId2"/>
              </a:rPr>
              <a:t>taksi</a:t>
            </a:r>
            <a:r>
              <a:rPr lang="bg-BG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5673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326431"/>
            <a:ext cx="11304256" cy="1320800"/>
          </a:xfrm>
        </p:spPr>
        <p:txBody>
          <a:bodyPr/>
          <a:lstStyle/>
          <a:p>
            <a:pPr algn="ctr"/>
            <a:r>
              <a:rPr lang="bg-BG" dirty="0" smtClean="0"/>
              <a:t>ЕЛЕКТОРННИ ПЛАТФОРМИ, ИЗПОЛЗВАНИ В ОБУЧЕНИЕТО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792289"/>
            <a:ext cx="10949516" cy="3880773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n-US" sz="2400" dirty="0" smtClean="0">
                <a:solidFill>
                  <a:srgbClr val="FF0000"/>
                </a:solidFill>
              </a:rPr>
              <a:t>GOOGLE WORKSPACE FOR EDUCATION – </a:t>
            </a:r>
            <a:r>
              <a:rPr lang="bg-BG" sz="2400" dirty="0" smtClean="0">
                <a:solidFill>
                  <a:srgbClr val="FF0000"/>
                </a:solidFill>
              </a:rPr>
              <a:t>Обучение в синхронна и асинхронна форма; </a:t>
            </a:r>
            <a:r>
              <a:rPr lang="bg-BG" sz="2400" dirty="0" err="1" smtClean="0">
                <a:solidFill>
                  <a:srgbClr val="FF0000"/>
                </a:solidFill>
              </a:rPr>
              <a:t>студенски</a:t>
            </a:r>
            <a:r>
              <a:rPr lang="bg-BG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 smtClean="0">
                <a:solidFill>
                  <a:srgbClr val="FF0000"/>
                </a:solidFill>
              </a:rPr>
              <a:t>e-mail</a:t>
            </a:r>
            <a:r>
              <a:rPr lang="bg-BG" sz="2400" dirty="0" smtClean="0">
                <a:solidFill>
                  <a:srgbClr val="FF0000"/>
                </a:solidFill>
              </a:rPr>
              <a:t> адреси; комуникация с преподавателите; осигуряване на облачно дисково пространство за обмен на учебни материали</a:t>
            </a:r>
          </a:p>
          <a:p>
            <a:pPr algn="just"/>
            <a:endParaRPr lang="en-US" sz="2400" dirty="0" smtClean="0">
              <a:solidFill>
                <a:srgbClr val="FF0000"/>
              </a:solidFill>
            </a:endParaRPr>
          </a:p>
          <a:p>
            <a:r>
              <a:rPr lang="bg-BG" sz="2400" dirty="0" smtClean="0">
                <a:solidFill>
                  <a:srgbClr val="FF0000"/>
                </a:solidFill>
              </a:rPr>
              <a:t>ДИГИТАЛЕН УНИВЕРСИТЕТ – Студентски досиета; Проверка на оценки; Кандидатстване за стипендии и общежития;</a:t>
            </a:r>
          </a:p>
          <a:p>
            <a:endParaRPr lang="bg-BG" sz="2400" dirty="0" smtClean="0">
              <a:solidFill>
                <a:srgbClr val="FF0000"/>
              </a:solidFill>
            </a:endParaRPr>
          </a:p>
          <a:p>
            <a:r>
              <a:rPr lang="bg-BG" sz="2400" dirty="0" smtClean="0">
                <a:solidFill>
                  <a:srgbClr val="FF0000"/>
                </a:solidFill>
              </a:rPr>
              <a:t>ПЛАТФОРМА ЗА ДИСТАНЦИОННО ОБУЧЕНИЕ – </a:t>
            </a:r>
            <a:r>
              <a:rPr lang="bg-BG" sz="2400" dirty="0" err="1" smtClean="0">
                <a:solidFill>
                  <a:srgbClr val="FF0000"/>
                </a:solidFill>
              </a:rPr>
              <a:t>репозитория</a:t>
            </a:r>
            <a:r>
              <a:rPr lang="bg-BG" sz="2400" dirty="0" smtClean="0">
                <a:solidFill>
                  <a:srgbClr val="FF0000"/>
                </a:solidFill>
              </a:rPr>
              <a:t> за учебна информация; от нея може да намерите учебни материали по отделните дисциплини; В ТАЗИ ПЛАТФОРМА НЕ СЕ ОСЪЩЕСТВЯВА ОБУЧЕНИЕ</a:t>
            </a:r>
            <a:endParaRPr lang="bg-BG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0606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Контейнер за съдържани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73484280"/>
              </p:ext>
            </p:extLst>
          </p:nvPr>
        </p:nvGraphicFramePr>
        <p:xfrm>
          <a:off x="460148" y="328898"/>
          <a:ext cx="11032039" cy="6172523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51088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231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19741">
                <a:tc>
                  <a:txBody>
                    <a:bodyPr/>
                    <a:lstStyle/>
                    <a:p>
                      <a:pPr marL="20955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bg-BG" sz="1200" b="1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СПЕЦИАЛНОСТ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20955" marR="0" algn="ctr">
                        <a:lnSpc>
                          <a:spcPct val="115000"/>
                        </a:lnSpc>
                        <a:spcBef>
                          <a:spcPts val="110"/>
                        </a:spcBef>
                        <a:spcAft>
                          <a:spcPts val="0"/>
                        </a:spcAft>
                      </a:pPr>
                      <a:r>
                        <a:rPr lang="bg-BG" sz="1200" b="1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bg-BG" sz="1200" b="1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МЕНТОРИ</a:t>
                      </a:r>
                      <a:endParaRPr lang="en-US" sz="12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3507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46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Маши</a:t>
                      </a:r>
                      <a:r>
                        <a:rPr lang="en-US" sz="1200" b="0" spc="-5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</a:t>
                      </a:r>
                      <a:r>
                        <a:rPr lang="en-US" sz="1200" b="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и</a:t>
                      </a:r>
                      <a:r>
                        <a:rPr lang="en-US" sz="1200" b="0" spc="-5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200" b="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и</a:t>
                      </a:r>
                      <a:r>
                        <a:rPr lang="en-US" sz="1200" b="0" spc="-1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200" b="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апарати</a:t>
                      </a:r>
                      <a:r>
                        <a:rPr lang="en-US" sz="1200" b="0" spc="-55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200" b="0" spc="-5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з</a:t>
                      </a:r>
                      <a:r>
                        <a:rPr lang="en-US" sz="1200" b="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а</a:t>
                      </a:r>
                      <a:r>
                        <a:rPr lang="en-US" sz="1200" b="0" spc="-1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200" b="0" spc="1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х</a:t>
                      </a:r>
                      <a:r>
                        <a:rPr lang="en-US" sz="1200" b="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ран</a:t>
                      </a:r>
                      <a:r>
                        <a:rPr lang="en-US" sz="1200" b="0" spc="-5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и</a:t>
                      </a:r>
                      <a:r>
                        <a:rPr lang="en-US" sz="1200" b="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те</a:t>
                      </a:r>
                      <a:r>
                        <a:rPr lang="en-US" sz="1200" b="0" spc="5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л</a:t>
                      </a:r>
                      <a:r>
                        <a:rPr lang="en-US" sz="1200" b="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но-</a:t>
                      </a:r>
                      <a:r>
                        <a:rPr lang="en-US" sz="1200" b="0" spc="-5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</a:t>
                      </a:r>
                      <a:r>
                        <a:rPr lang="en-US" sz="1200" b="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</a:t>
                      </a:r>
                      <a:r>
                        <a:rPr lang="en-US" sz="1200" b="0" spc="1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у</a:t>
                      </a:r>
                      <a:r>
                        <a:rPr lang="en-US" sz="1200" b="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совата</a:t>
                      </a:r>
                      <a:endParaRPr lang="en-US" sz="12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20955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промишленост</a:t>
                      </a:r>
                      <a:endParaRPr lang="en-US" sz="12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20955" marR="0" algn="ctr">
                        <a:lnSpc>
                          <a:spcPct val="115000"/>
                        </a:lnSpc>
                        <a:spcBef>
                          <a:spcPts val="11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доц</a:t>
                      </a: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 д-р </a:t>
                      </a:r>
                      <a:r>
                        <a:rPr lang="en-US" sz="11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инж</a:t>
                      </a: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 </a:t>
                      </a:r>
                      <a:r>
                        <a:rPr lang="en-US" sz="11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Донка</a:t>
                      </a: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1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Петрова</a:t>
                      </a: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1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Стоева</a:t>
                      </a: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, e-mail: </a:t>
                      </a:r>
                      <a:r>
                        <a:rPr lang="en-US" sz="1100" kern="1200" dirty="0" smtClean="0">
                          <a:solidFill>
                            <a:srgbClr val="0000FF"/>
                          </a:solidFill>
                          <a:effectLst/>
                          <a:latin typeface="Tahoma"/>
                          <a:ea typeface="Calibri"/>
                          <a:cs typeface="Times New Roman"/>
                        </a:rPr>
                        <a:t>d_stoeva@uft-plovdiv.bg</a:t>
                      </a:r>
                      <a:r>
                        <a:rPr lang="en-US" sz="11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,  </a:t>
                      </a: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tel. 0888799367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5023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650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Ав</a:t>
                      </a:r>
                      <a:r>
                        <a:rPr lang="en-US" sz="1200" b="0" spc="-5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</a:t>
                      </a:r>
                      <a:r>
                        <a:rPr lang="en-US" sz="1200" b="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</a:t>
                      </a:r>
                      <a:r>
                        <a:rPr lang="en-US" sz="1200" b="0" spc="5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</a:t>
                      </a:r>
                      <a:r>
                        <a:rPr lang="en-US" sz="1200" b="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ати</a:t>
                      </a:r>
                      <a:r>
                        <a:rPr lang="en-US" sz="1200" b="0" spc="-5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</a:t>
                      </a:r>
                      <a:r>
                        <a:rPr lang="en-US" sz="1200" b="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а</a:t>
                      </a:r>
                      <a:r>
                        <a:rPr lang="en-US" sz="1200" b="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,</a:t>
                      </a:r>
                      <a:r>
                        <a:rPr lang="en-US" sz="1200" b="0" spc="-75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200" b="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и</a:t>
                      </a:r>
                      <a:r>
                        <a:rPr lang="en-US" sz="1200" b="0" spc="-5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</a:t>
                      </a:r>
                      <a:r>
                        <a:rPr lang="en-US" sz="1200" b="0" spc="-2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ф</a:t>
                      </a:r>
                      <a:r>
                        <a:rPr lang="en-US" sz="1200" b="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ор</a:t>
                      </a:r>
                      <a:r>
                        <a:rPr lang="en-US" sz="1200" b="0" spc="5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</a:t>
                      </a:r>
                      <a:r>
                        <a:rPr lang="en-US" sz="1200" b="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ац</a:t>
                      </a:r>
                      <a:r>
                        <a:rPr lang="en-US" sz="1200" b="0" spc="-5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и</a:t>
                      </a:r>
                      <a:r>
                        <a:rPr lang="en-US" sz="1200" b="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он</a:t>
                      </a:r>
                      <a:r>
                        <a:rPr lang="en-US" sz="1200" b="0" spc="-5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</a:t>
                      </a:r>
                      <a:r>
                        <a:rPr lang="en-US" sz="1200" b="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а</a:t>
                      </a:r>
                      <a:r>
                        <a:rPr lang="en-US" sz="1200" b="0" spc="-95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200" b="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и</a:t>
                      </a:r>
                      <a:r>
                        <a:rPr lang="en-US" sz="1200" b="0" spc="-5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200" b="0" spc="1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у</a:t>
                      </a:r>
                      <a:r>
                        <a:rPr lang="en-US" sz="1200" b="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пра</a:t>
                      </a:r>
                      <a:r>
                        <a:rPr lang="en-US" sz="1200" b="0" spc="-5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</a:t>
                      </a:r>
                      <a:r>
                        <a:rPr lang="en-US" sz="1200" b="0" spc="5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л</a:t>
                      </a:r>
                      <a:r>
                        <a:rPr lang="en-US" sz="1200" b="0" spc="-5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я</a:t>
                      </a:r>
                      <a:r>
                        <a:rPr lang="en-US" sz="1200" b="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ва</a:t>
                      </a:r>
                      <a:r>
                        <a:rPr lang="en-US" sz="1200" b="0" spc="-5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щ</a:t>
                      </a:r>
                      <a:r>
                        <a:rPr lang="en-US" sz="1200" b="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а</a:t>
                      </a:r>
                      <a:r>
                        <a:rPr lang="en-US" sz="1200" b="0" spc="-8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200" b="0" dirty="0" err="1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те</a:t>
                      </a:r>
                      <a:r>
                        <a:rPr lang="en-US" sz="1200" b="0" spc="10" dirty="0" err="1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х</a:t>
                      </a:r>
                      <a:r>
                        <a:rPr lang="en-US" sz="1200" b="0" dirty="0" err="1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</a:t>
                      </a:r>
                      <a:r>
                        <a:rPr lang="en-US" sz="1200" b="0" spc="-5" dirty="0" err="1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и</a:t>
                      </a:r>
                      <a:r>
                        <a:rPr lang="en-US" sz="1200" b="0" dirty="0" err="1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ка</a:t>
                      </a:r>
                      <a:endParaRPr lang="bg-BG" sz="1200" b="0" dirty="0" smtClean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550"/>
                        </a:lnSpc>
                        <a:spcBef>
                          <a:spcPts val="25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 marL="0" marR="0" algn="ctr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9874">
                <a:tc>
                  <a:txBody>
                    <a:bodyPr/>
                    <a:lstStyle/>
                    <a:p>
                      <a:pPr marL="20955" marR="0" algn="ctr">
                        <a:lnSpc>
                          <a:spcPts val="140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Комп</a:t>
                      </a:r>
                      <a:r>
                        <a:rPr lang="en-US" sz="1200" b="0" spc="5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ю</a:t>
                      </a:r>
                      <a:r>
                        <a:rPr lang="en-US" sz="1200" b="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търни</a:t>
                      </a:r>
                      <a:r>
                        <a:rPr lang="en-US" sz="1200" b="0" spc="-85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200" b="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систе</a:t>
                      </a:r>
                      <a:r>
                        <a:rPr lang="en-US" sz="1200" b="0" spc="5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</a:t>
                      </a:r>
                      <a:r>
                        <a:rPr lang="en-US" sz="1200" b="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и</a:t>
                      </a:r>
                      <a:r>
                        <a:rPr lang="en-US" sz="1200" b="0" spc="-45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200" b="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и</a:t>
                      </a:r>
                      <a:r>
                        <a:rPr lang="en-US" sz="1200" b="0" spc="-1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200" b="0" dirty="0" err="1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те</a:t>
                      </a:r>
                      <a:r>
                        <a:rPr lang="en-US" sz="1200" b="0" spc="10" dirty="0" err="1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х</a:t>
                      </a:r>
                      <a:r>
                        <a:rPr lang="en-US" sz="1200" b="0" dirty="0" err="1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нологии</a:t>
                      </a:r>
                      <a:endParaRPr lang="bg-BG" sz="1200" b="0" dirty="0" smtClean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20955" marR="0" algn="ctr">
                        <a:lnSpc>
                          <a:spcPts val="140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g-BG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доц. Владимира </a:t>
                      </a:r>
                      <a:r>
                        <a:rPr lang="bg-BG" sz="11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Ганчовска</a:t>
                      </a:r>
                      <a:r>
                        <a:rPr lang="bg-BG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100" u="none" strike="noStrike" dirty="0" smtClean="0">
                          <a:solidFill>
                            <a:srgbClr val="0000FF"/>
                          </a:solidFill>
                          <a:effectLst/>
                          <a:latin typeface="Tahoma"/>
                          <a:ea typeface="Calibri"/>
                          <a:cs typeface="Times New Roman"/>
                        </a:rPr>
                        <a:t>v_ganchovska@uft-plovdiv.bg</a:t>
                      </a:r>
                      <a:r>
                        <a:rPr lang="en-US" sz="1100" dirty="0" smtClean="0">
                          <a:solidFill>
                            <a:srgbClr val="0000FF"/>
                          </a:solidFill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,</a:t>
                      </a:r>
                      <a:r>
                        <a:rPr lang="en-US" sz="1100" dirty="0" smtClean="0"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100" dirty="0" err="1"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тел</a:t>
                      </a:r>
                      <a:r>
                        <a:rPr lang="en-US" sz="1100" dirty="0">
                          <a:effectLst/>
                          <a:latin typeface="Tahoma"/>
                          <a:ea typeface="Times New Roman"/>
                          <a:cs typeface="Times New Roman"/>
                        </a:rPr>
                        <a:t>. 0895463461                   </a:t>
                      </a:r>
                      <a:r>
                        <a:rPr lang="bg-BG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                                                                                     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1125">
                <a:tc>
                  <a:txBody>
                    <a:bodyPr/>
                    <a:lstStyle/>
                    <a:p>
                      <a:pPr marL="20955" marR="0" algn="ctr">
                        <a:lnSpc>
                          <a:spcPts val="149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 err="1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Топлоте</a:t>
                      </a:r>
                      <a:r>
                        <a:rPr lang="en-US" sz="1200" b="0" spc="15" dirty="0" err="1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х</a:t>
                      </a:r>
                      <a:r>
                        <a:rPr lang="en-US" sz="1200" b="0" dirty="0" err="1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</a:t>
                      </a:r>
                      <a:r>
                        <a:rPr lang="en-US" sz="1200" b="0" spc="-5" dirty="0" err="1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и</a:t>
                      </a:r>
                      <a:r>
                        <a:rPr lang="en-US" sz="1200" b="0" dirty="0" err="1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ка</a:t>
                      </a:r>
                      <a:endParaRPr lang="bg-BG" sz="1200" b="0" dirty="0" smtClean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20955" marR="0" algn="ctr">
                        <a:lnSpc>
                          <a:spcPts val="140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g-BG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гл. ас. Мария Георгиева имейл</a:t>
                      </a:r>
                      <a:r>
                        <a:rPr lang="bg-BG" sz="1100" u="none" strike="noStrike" kern="1200" dirty="0">
                          <a:solidFill>
                            <a:srgbClr val="0000FF"/>
                          </a:solidFill>
                          <a:effectLst/>
                          <a:latin typeface="Tahoma"/>
                          <a:ea typeface="Calibri"/>
                          <a:cs typeface="Times New Roman"/>
                        </a:rPr>
                        <a:t>: </a:t>
                      </a:r>
                      <a:r>
                        <a:rPr lang="bg-BG" sz="1100" kern="1200" dirty="0" smtClean="0">
                          <a:solidFill>
                            <a:srgbClr val="0000FF"/>
                          </a:solidFill>
                          <a:effectLst/>
                          <a:latin typeface="Tahoma"/>
                          <a:ea typeface="Calibri"/>
                          <a:cs typeface="Times New Roman"/>
                        </a:rPr>
                        <a:t>m_georgieva@uft-plovdiv.</a:t>
                      </a:r>
                      <a:r>
                        <a:rPr lang="bg-BG" sz="1100" kern="1200" dirty="0" err="1" smtClean="0">
                          <a:solidFill>
                            <a:srgbClr val="0000FF"/>
                          </a:solidFill>
                          <a:effectLst/>
                          <a:latin typeface="Tahoma"/>
                          <a:ea typeface="Calibri"/>
                          <a:cs typeface="Times New Roman"/>
                        </a:rPr>
                        <a:t>bg</a:t>
                      </a:r>
                      <a:r>
                        <a:rPr lang="bg-BG" sz="1100" kern="1200" dirty="0" smtClean="0">
                          <a:solidFill>
                            <a:srgbClr val="0000FF"/>
                          </a:solidFill>
                          <a:effectLst/>
                          <a:latin typeface="Tahoma"/>
                          <a:ea typeface="Calibri"/>
                          <a:cs typeface="Times New Roman"/>
                        </a:rPr>
                        <a:t>, </a:t>
                      </a:r>
                      <a:r>
                        <a:rPr lang="bg-BG" sz="11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тел</a:t>
                      </a:r>
                      <a:r>
                        <a:rPr lang="bg-BG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 номер: 0878319321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849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Инд</a:t>
                      </a:r>
                      <a:r>
                        <a:rPr lang="en-US" sz="1200" b="0" spc="1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у</a:t>
                      </a:r>
                      <a:r>
                        <a:rPr lang="en-US" sz="1200" b="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стриални</a:t>
                      </a:r>
                      <a:r>
                        <a:rPr lang="en-US" sz="1200" b="0" spc="-85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200" b="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и</a:t>
                      </a:r>
                      <a:r>
                        <a:rPr lang="en-US" sz="1200" b="0" spc="-1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200" b="0" spc="-2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ф</a:t>
                      </a:r>
                      <a:r>
                        <a:rPr lang="en-US" sz="1200" b="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ар</a:t>
                      </a:r>
                      <a:r>
                        <a:rPr lang="en-US" sz="1200" b="0" spc="5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</a:t>
                      </a:r>
                      <a:r>
                        <a:rPr lang="en-US" sz="1200" b="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аце</a:t>
                      </a:r>
                      <a:r>
                        <a:rPr lang="en-US" sz="1200" b="0" spc="-5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</a:t>
                      </a:r>
                      <a:r>
                        <a:rPr lang="en-US" sz="1200" b="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тич</a:t>
                      </a:r>
                      <a:r>
                        <a:rPr lang="en-US" sz="1200" b="0" spc="-5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</a:t>
                      </a:r>
                      <a:r>
                        <a:rPr lang="en-US" sz="1200" b="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и</a:t>
                      </a:r>
                      <a:r>
                        <a:rPr lang="en-US" sz="1200" b="0" spc="-95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200" b="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б</a:t>
                      </a:r>
                      <a:r>
                        <a:rPr lang="en-US" sz="1200" b="0" spc="-5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и</a:t>
                      </a:r>
                      <a:r>
                        <a:rPr lang="en-US" sz="1200" b="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оте</a:t>
                      </a:r>
                      <a:r>
                        <a:rPr lang="en-US" sz="1200" b="0" spc="1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х</a:t>
                      </a:r>
                      <a:r>
                        <a:rPr lang="en-US" sz="1200" b="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нологии</a:t>
                      </a:r>
                      <a:endParaRPr lang="en-US" sz="12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550"/>
                        </a:lnSpc>
                        <a:spcBef>
                          <a:spcPts val="25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 marL="0" marR="0" algn="ctr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r>
                        <a:rPr lang="en-US" sz="1100" dirty="0" err="1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гл</a:t>
                      </a: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 </a:t>
                      </a:r>
                      <a:r>
                        <a:rPr lang="en-US" sz="11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ас</a:t>
                      </a: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 д-р </a:t>
                      </a:r>
                      <a:r>
                        <a:rPr lang="en-US" sz="11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Петя</a:t>
                      </a: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1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Веселинова</a:t>
                      </a: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1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Стефанова</a:t>
                      </a:r>
                      <a:r>
                        <a:rPr lang="en-US" sz="1100" kern="1200" dirty="0">
                          <a:solidFill>
                            <a:srgbClr val="0000FF"/>
                          </a:solidFill>
                          <a:effectLst/>
                          <a:latin typeface="Tahoma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100" kern="1200" dirty="0" smtClean="0">
                          <a:solidFill>
                            <a:srgbClr val="0000FF"/>
                          </a:solidFill>
                          <a:effectLst/>
                          <a:latin typeface="Tahoma"/>
                          <a:ea typeface="Calibri"/>
                          <a:cs typeface="Times New Roman"/>
                        </a:rPr>
                        <a:t>petyastefanova@uft-plovdiv.bg</a:t>
                      </a:r>
                      <a:r>
                        <a:rPr lang="en-US" sz="11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, 0894412774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9139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49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Те</a:t>
                      </a:r>
                      <a:r>
                        <a:rPr lang="en-US" sz="1200" b="0" spc="1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х</a:t>
                      </a:r>
                      <a:r>
                        <a:rPr lang="en-US" sz="1200" b="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нология</a:t>
                      </a:r>
                      <a:r>
                        <a:rPr lang="en-US" sz="1200" b="0" spc="-75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200" b="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на</a:t>
                      </a:r>
                      <a:r>
                        <a:rPr lang="en-US" sz="1200" b="0" spc="-15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200" b="0" spc="-5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</a:t>
                      </a:r>
                      <a:r>
                        <a:rPr lang="en-US" sz="1200" b="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род</a:t>
                      </a:r>
                      <a:r>
                        <a:rPr lang="en-US" sz="1200" b="0" spc="15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у</a:t>
                      </a:r>
                      <a:r>
                        <a:rPr lang="en-US" sz="1200" b="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кт</a:t>
                      </a:r>
                      <a:r>
                        <a:rPr lang="en-US" sz="1200" b="0" spc="-5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и</a:t>
                      </a:r>
                      <a:r>
                        <a:rPr lang="en-US" sz="1200" b="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те</a:t>
                      </a:r>
                      <a:r>
                        <a:rPr lang="en-US" sz="1200" b="0" spc="-7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200" b="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от</a:t>
                      </a:r>
                      <a:r>
                        <a:rPr lang="en-US" sz="1200" b="0" spc="-15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200" b="0" spc="5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</a:t>
                      </a:r>
                      <a:r>
                        <a:rPr lang="en-US" sz="1200" b="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есо</a:t>
                      </a:r>
                      <a:r>
                        <a:rPr lang="en-US" sz="1200" b="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,</a:t>
                      </a:r>
                      <a:r>
                        <a:rPr lang="en-US" sz="1200" b="0" spc="-3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200" b="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риба</a:t>
                      </a:r>
                      <a:r>
                        <a:rPr lang="en-US" sz="1200" b="0" spc="-3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200" b="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и</a:t>
                      </a:r>
                      <a:r>
                        <a:rPr lang="en-US" sz="1200" b="0" spc="-1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200" b="0" spc="-5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я</a:t>
                      </a:r>
                      <a:r>
                        <a:rPr lang="en-US" sz="1200" b="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й</a:t>
                      </a:r>
                      <a:r>
                        <a:rPr lang="en-US" sz="1200" b="0" spc="-5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ц</a:t>
                      </a:r>
                      <a:r>
                        <a:rPr lang="en-US" sz="1200" b="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а</a:t>
                      </a:r>
                      <a:endParaRPr lang="en-US" sz="12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20955" marR="0" algn="ctr">
                        <a:lnSpc>
                          <a:spcPts val="140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g-BG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гл.ас.Николай Колев </a:t>
                      </a:r>
                      <a:r>
                        <a:rPr lang="en-US" sz="1100" u="none" strike="noStrike" dirty="0" smtClean="0">
                          <a:solidFill>
                            <a:srgbClr val="0000FF"/>
                          </a:solidFill>
                          <a:effectLst/>
                          <a:latin typeface="Tahoma"/>
                          <a:ea typeface="Calibri"/>
                          <a:cs typeface="Times New Roman"/>
                        </a:rPr>
                        <a:t>n_kolev@uft-plovdiv.bg</a:t>
                      </a:r>
                      <a:r>
                        <a:rPr lang="bg-BG" sz="11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; </a:t>
                      </a:r>
                      <a:r>
                        <a:rPr lang="bg-BG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мобилен: </a:t>
                      </a:r>
                      <a:r>
                        <a:rPr lang="bg-BG" sz="11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0879328777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20955" marR="0" algn="ctr">
                        <a:lnSpc>
                          <a:spcPts val="140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g-BG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доц. Десислава Вангелова </a:t>
                      </a:r>
                      <a:r>
                        <a:rPr lang="en-US" sz="1100" u="sng" dirty="0">
                          <a:solidFill>
                            <a:srgbClr val="0000FF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d</a:t>
                      </a:r>
                      <a:r>
                        <a:rPr lang="en-US" sz="1100" u="none" strike="noStrike" dirty="0">
                          <a:solidFill>
                            <a:srgbClr val="0000FF"/>
                          </a:solidFill>
                          <a:effectLst/>
                          <a:latin typeface="Tahoma"/>
                          <a:ea typeface="Calibri"/>
                          <a:cs typeface="Calibri"/>
                        </a:rPr>
                        <a:t>_vangelova@uft-plovdiv.bg</a:t>
                      </a:r>
                      <a:r>
                        <a:rPr lang="bg-BG" sz="1100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;</a:t>
                      </a:r>
                      <a:r>
                        <a:rPr lang="bg-BG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мобилен: 0</a:t>
                      </a:r>
                      <a:r>
                        <a:rPr lang="en-US" sz="11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887298236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1125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46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200" b="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Те</a:t>
                      </a:r>
                      <a:r>
                        <a:rPr lang="en-US" sz="1200" b="0" spc="1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х</a:t>
                      </a:r>
                      <a:r>
                        <a:rPr lang="en-US" sz="1200" b="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нология</a:t>
                      </a:r>
                      <a:r>
                        <a:rPr lang="en-US" sz="1200" b="0" spc="-75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200" b="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и</a:t>
                      </a:r>
                      <a:r>
                        <a:rPr lang="en-US" sz="1200" b="0" spc="-5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200" b="0" spc="1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у</a:t>
                      </a:r>
                      <a:r>
                        <a:rPr lang="en-US" sz="1200" b="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пра</a:t>
                      </a:r>
                      <a:r>
                        <a:rPr lang="en-US" sz="1200" b="0" spc="-5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</a:t>
                      </a:r>
                      <a:r>
                        <a:rPr lang="en-US" sz="1200" b="0" spc="5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л</a:t>
                      </a:r>
                      <a:r>
                        <a:rPr lang="en-US" sz="1200" b="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ен</a:t>
                      </a:r>
                      <a:r>
                        <a:rPr lang="en-US" sz="1200" b="0" spc="-5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и</a:t>
                      </a:r>
                      <a:r>
                        <a:rPr lang="en-US" sz="1200" b="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</a:t>
                      </a:r>
                      <a:r>
                        <a:rPr lang="en-US" sz="1200" b="0" spc="-7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200" b="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при</a:t>
                      </a:r>
                      <a:r>
                        <a:rPr lang="en-US" sz="1200" b="0" spc="-25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200" b="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про</a:t>
                      </a:r>
                      <a:r>
                        <a:rPr lang="en-US" sz="1200" b="0" spc="-5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из</a:t>
                      </a:r>
                      <a:r>
                        <a:rPr lang="en-US" sz="1200" b="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водството</a:t>
                      </a:r>
                      <a:r>
                        <a:rPr lang="en-US" sz="1200" b="0" spc="-95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200" b="0" spc="-5" dirty="0" err="1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</a:t>
                      </a:r>
                      <a:r>
                        <a:rPr lang="en-US" sz="1200" b="0" dirty="0" err="1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а</a:t>
                      </a:r>
                      <a:r>
                        <a:rPr lang="en-US" sz="1200" b="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200" b="0" spc="5" dirty="0" err="1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мл</a:t>
                      </a:r>
                      <a:r>
                        <a:rPr lang="en-US" sz="1200" b="0" dirty="0" err="1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ечни</a:t>
                      </a:r>
                      <a:r>
                        <a:rPr lang="en-US" sz="1200" b="0" spc="-45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200" b="0" spc="-5" dirty="0" err="1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</a:t>
                      </a:r>
                      <a:r>
                        <a:rPr lang="en-US" sz="1200" b="0" dirty="0" err="1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род</a:t>
                      </a:r>
                      <a:r>
                        <a:rPr lang="en-US" sz="1200" b="0" spc="15" dirty="0" err="1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у</a:t>
                      </a:r>
                      <a:r>
                        <a:rPr lang="en-US" sz="1200" b="0" dirty="0" err="1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кти</a:t>
                      </a:r>
                      <a:endParaRPr lang="bg-BG" sz="1200" b="0" dirty="0" smtClean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20955" marR="0" algn="ctr">
                        <a:lnSpc>
                          <a:spcPct val="115000"/>
                        </a:lnSpc>
                        <a:spcBef>
                          <a:spcPts val="11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гл.ас</a:t>
                      </a: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 </a:t>
                      </a:r>
                      <a:r>
                        <a:rPr lang="en-US" sz="11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Милена</a:t>
                      </a: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1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Димитрова</a:t>
                      </a: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- </a:t>
                      </a:r>
                      <a:r>
                        <a:rPr lang="en-US" sz="11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Дичева</a:t>
                      </a: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100" u="none" strike="noStrike" dirty="0">
                          <a:solidFill>
                            <a:srgbClr val="0000FF"/>
                          </a:solidFill>
                          <a:effectLst/>
                          <a:latin typeface="Tahoma"/>
                          <a:ea typeface="Calibri"/>
                          <a:cs typeface="Times New Roman"/>
                        </a:rPr>
                        <a:t>mdimitrova@uft-plovdiv.bg</a:t>
                      </a:r>
                      <a:r>
                        <a:rPr lang="en-US" sz="1100" dirty="0">
                          <a:solidFill>
                            <a:srgbClr val="0000FF"/>
                          </a:solidFill>
                          <a:effectLst/>
                          <a:latin typeface="Tahoma"/>
                          <a:ea typeface="Calibri"/>
                          <a:cs typeface="Times New Roman"/>
                        </a:rPr>
                        <a:t> 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1125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46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Те</a:t>
                      </a:r>
                      <a:r>
                        <a:rPr lang="en-US" sz="1200" b="0" spc="1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х</a:t>
                      </a:r>
                      <a:r>
                        <a:rPr lang="en-US" sz="1200" b="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нология</a:t>
                      </a:r>
                      <a:r>
                        <a:rPr lang="en-US" sz="1200" b="0" spc="-75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200" b="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на</a:t>
                      </a:r>
                      <a:r>
                        <a:rPr lang="en-US" sz="1200" b="0" spc="-15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200" b="0" spc="-1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з</a:t>
                      </a:r>
                      <a:r>
                        <a:rPr lang="en-US" sz="1200" b="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ърне</a:t>
                      </a:r>
                      <a:r>
                        <a:rPr lang="en-US" sz="1200" b="0" spc="-5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</a:t>
                      </a:r>
                      <a:r>
                        <a:rPr lang="en-US" sz="1200" b="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ите</a:t>
                      </a:r>
                      <a:r>
                        <a:rPr lang="en-US" sz="1200" b="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,</a:t>
                      </a:r>
                      <a:r>
                        <a:rPr lang="en-US" sz="1200" b="0" spc="-65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200" b="0" spc="-25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ф</a:t>
                      </a:r>
                      <a:r>
                        <a:rPr lang="en-US" sz="1200" b="0" spc="1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у</a:t>
                      </a:r>
                      <a:r>
                        <a:rPr lang="en-US" sz="1200" b="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ра</a:t>
                      </a:r>
                      <a:r>
                        <a:rPr lang="en-US" sz="1200" b="0" spc="-15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ж</a:t>
                      </a:r>
                      <a:r>
                        <a:rPr lang="en-US" sz="1200" b="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</a:t>
                      </a:r>
                      <a:r>
                        <a:rPr lang="en-US" sz="1200" b="0" spc="-5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и</a:t>
                      </a:r>
                      <a:r>
                        <a:rPr lang="en-US" sz="1200" b="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те</a:t>
                      </a:r>
                      <a:r>
                        <a:rPr lang="en-US" sz="1200" b="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,</a:t>
                      </a:r>
                      <a:r>
                        <a:rPr lang="en-US" sz="1200" b="0" spc="-7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200" b="0" spc="1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х</a:t>
                      </a:r>
                      <a:r>
                        <a:rPr lang="en-US" sz="1200" b="0" spc="5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л</a:t>
                      </a:r>
                      <a:r>
                        <a:rPr lang="en-US" sz="1200" b="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ебн</a:t>
                      </a:r>
                      <a:r>
                        <a:rPr lang="en-US" sz="1200" b="0" spc="-5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и</a:t>
                      </a:r>
                      <a:r>
                        <a:rPr lang="en-US" sz="1200" b="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те</a:t>
                      </a:r>
                      <a:r>
                        <a:rPr lang="en-US" sz="1200" b="0" spc="-55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200" b="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и</a:t>
                      </a:r>
                      <a:r>
                        <a:rPr lang="en-US" sz="1200" b="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200" b="0" dirty="0" err="1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</a:t>
                      </a:r>
                      <a:r>
                        <a:rPr lang="en-US" sz="1200" b="0" spc="5" dirty="0" err="1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л</a:t>
                      </a:r>
                      <a:r>
                        <a:rPr lang="en-US" sz="1200" b="0" dirty="0" err="1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а</a:t>
                      </a:r>
                      <a:r>
                        <a:rPr lang="en-US" sz="1200" b="0" spc="5" dirty="0" err="1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</a:t>
                      </a:r>
                      <a:r>
                        <a:rPr lang="en-US" sz="1200" b="0" dirty="0" err="1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карс</a:t>
                      </a:r>
                      <a:r>
                        <a:rPr lang="en-US" sz="1200" b="0" spc="-5" dirty="0" err="1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</a:t>
                      </a:r>
                      <a:r>
                        <a:rPr lang="en-US" sz="1200" b="0" dirty="0" err="1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ите</a:t>
                      </a:r>
                      <a:r>
                        <a:rPr lang="en-US" sz="1200" b="0" spc="-8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200" b="0" spc="-5" dirty="0" err="1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</a:t>
                      </a:r>
                      <a:r>
                        <a:rPr lang="en-US" sz="1200" b="0" dirty="0" err="1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род</a:t>
                      </a:r>
                      <a:r>
                        <a:rPr lang="en-US" sz="1200" b="0" spc="15" dirty="0" err="1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у</a:t>
                      </a:r>
                      <a:r>
                        <a:rPr lang="en-US" sz="1200" b="0" dirty="0" err="1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кти</a:t>
                      </a:r>
                      <a:endParaRPr lang="en-US" sz="1200" b="0" dirty="0" smtClean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20955" marR="0" algn="ctr">
                        <a:lnSpc>
                          <a:spcPct val="115000"/>
                        </a:lnSpc>
                        <a:spcBef>
                          <a:spcPts val="11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доц</a:t>
                      </a: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 д-р </a:t>
                      </a:r>
                      <a:r>
                        <a:rPr lang="en-US" sz="11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инж</a:t>
                      </a: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 </a:t>
                      </a:r>
                      <a:r>
                        <a:rPr lang="en-US" sz="11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Валентина</a:t>
                      </a: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1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Милкова</a:t>
                      </a: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1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Чонова</a:t>
                      </a: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- </a:t>
                      </a:r>
                      <a:r>
                        <a:rPr lang="en-US" sz="11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имейл</a:t>
                      </a: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: </a:t>
                      </a:r>
                      <a:r>
                        <a:rPr lang="en-US" sz="1100" u="none" strike="noStrike" dirty="0">
                          <a:solidFill>
                            <a:srgbClr val="0000FF"/>
                          </a:solidFill>
                          <a:effectLst/>
                          <a:latin typeface="Tahoma"/>
                          <a:ea typeface="Calibri"/>
                          <a:cs typeface="Times New Roman"/>
                        </a:rPr>
                        <a:t>chonovi@yahoo.com</a:t>
                      </a: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0855">
                <a:tc>
                  <a:txBody>
                    <a:bodyPr/>
                    <a:lstStyle/>
                    <a:p>
                      <a:pPr marL="20955" marR="0" algn="ctr">
                        <a:lnSpc>
                          <a:spcPts val="149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Те</a:t>
                      </a:r>
                      <a:r>
                        <a:rPr lang="en-US" sz="1200" b="0" spc="1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х</a:t>
                      </a:r>
                      <a:r>
                        <a:rPr lang="en-US" sz="1200" b="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нология</a:t>
                      </a:r>
                      <a:r>
                        <a:rPr lang="en-US" sz="1200" b="0" spc="-75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200" b="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на</a:t>
                      </a:r>
                      <a:r>
                        <a:rPr lang="en-US" sz="1200" b="0" spc="-15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200" b="0" spc="-5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</a:t>
                      </a:r>
                      <a:r>
                        <a:rPr lang="en-US" sz="1200" b="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и</a:t>
                      </a:r>
                      <a:r>
                        <a:rPr lang="en-US" sz="1200" b="0" spc="-5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</a:t>
                      </a:r>
                      <a:r>
                        <a:rPr lang="en-US" sz="1200" b="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ото</a:t>
                      </a:r>
                      <a:r>
                        <a:rPr lang="en-US" sz="1200" b="0" spc="-4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200" b="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и</a:t>
                      </a:r>
                      <a:r>
                        <a:rPr lang="en-US" sz="1200" b="0" spc="-5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200" b="0" spc="-5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</a:t>
                      </a:r>
                      <a:r>
                        <a:rPr lang="en-US" sz="1200" b="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и</a:t>
                      </a:r>
                      <a:r>
                        <a:rPr lang="en-US" sz="1200" b="0" spc="-5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</a:t>
                      </a:r>
                      <a:r>
                        <a:rPr lang="en-US" sz="1200" b="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ото</a:t>
                      </a:r>
                      <a:endParaRPr lang="en-US" sz="12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20955" marR="0" algn="ctr">
                        <a:lnSpc>
                          <a:spcPts val="140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Технология</a:t>
                      </a: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1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на</a:t>
                      </a: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1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виното</a:t>
                      </a: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и </a:t>
                      </a:r>
                      <a:r>
                        <a:rPr lang="en-US" sz="11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пивото</a:t>
                      </a: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en-US" sz="11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модул</a:t>
                      </a: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1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Технология</a:t>
                      </a: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1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на</a:t>
                      </a: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1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виното</a:t>
                      </a: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и ВАН - </a:t>
                      </a:r>
                      <a:r>
                        <a:rPr lang="en-US" sz="11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гл.ас</a:t>
                      </a: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 д-р </a:t>
                      </a:r>
                      <a:r>
                        <a:rPr lang="en-US" sz="11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ас</a:t>
                      </a: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 </a:t>
                      </a:r>
                      <a:r>
                        <a:rPr lang="en-US" sz="11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Полина</a:t>
                      </a: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1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Запрянова</a:t>
                      </a: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 </a:t>
                      </a:r>
                      <a:r>
                        <a:rPr lang="en-US" sz="1100" u="none" strike="noStrike" dirty="0" smtClean="0">
                          <a:solidFill>
                            <a:srgbClr val="0000FF"/>
                          </a:solidFill>
                          <a:effectLst/>
                          <a:latin typeface="Tahoma"/>
                          <a:ea typeface="Calibri"/>
                          <a:cs typeface="Times New Roman"/>
                        </a:rPr>
                        <a:t>p_zapryanova@uft-plovdiv.bg</a:t>
                      </a:r>
                      <a:r>
                        <a:rPr lang="en-US" sz="11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0899 298 116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20955" marR="0" algn="ctr">
                        <a:lnSpc>
                          <a:spcPts val="140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Магистри</a:t>
                      </a: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- </a:t>
                      </a:r>
                      <a:r>
                        <a:rPr lang="en-US" sz="11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Технология</a:t>
                      </a: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1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на</a:t>
                      </a: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1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виното</a:t>
                      </a: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и </a:t>
                      </a:r>
                      <a:r>
                        <a:rPr lang="en-US" sz="11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пивото</a:t>
                      </a: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en-US" sz="11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модул</a:t>
                      </a: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1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Технология</a:t>
                      </a: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1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на</a:t>
                      </a: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1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пивото</a:t>
                      </a: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и БН - </a:t>
                      </a:r>
                      <a:r>
                        <a:rPr lang="en-US" sz="11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гл.ас</a:t>
                      </a: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 д-р </a:t>
                      </a:r>
                      <a:r>
                        <a:rPr lang="en-US" sz="11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Петър</a:t>
                      </a: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1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Недялков</a:t>
                      </a: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en-US" sz="1100" u="none" strike="noStrike" dirty="0" smtClean="0">
                          <a:solidFill>
                            <a:srgbClr val="0000FF"/>
                          </a:solidFill>
                          <a:effectLst/>
                          <a:latin typeface="Tahoma"/>
                          <a:ea typeface="Calibri"/>
                          <a:cs typeface="Times New Roman"/>
                        </a:rPr>
                        <a:t>p_nedyalkov@uft-plovdiv.bg</a:t>
                      </a:r>
                      <a:r>
                        <a:rPr lang="en-US" sz="11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0878 742 475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1552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650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 marL="20955" marR="0" algn="ctr">
                        <a:lnSpc>
                          <a:spcPts val="146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Те</a:t>
                      </a:r>
                      <a:r>
                        <a:rPr lang="en-US" sz="1200" b="0" spc="1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х</a:t>
                      </a:r>
                      <a:r>
                        <a:rPr lang="en-US" sz="1200" b="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нология</a:t>
                      </a:r>
                      <a:r>
                        <a:rPr lang="en-US" sz="1200" b="0" spc="-75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200" b="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на</a:t>
                      </a:r>
                      <a:r>
                        <a:rPr lang="en-US" sz="1200" b="0" spc="-15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200" b="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маз</a:t>
                      </a:r>
                      <a:r>
                        <a:rPr lang="en-US" sz="1200" b="0" spc="-5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</a:t>
                      </a:r>
                      <a:r>
                        <a:rPr lang="en-US" sz="1200" b="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и</a:t>
                      </a:r>
                      <a:r>
                        <a:rPr lang="en-US" sz="1200" b="0" spc="-5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</a:t>
                      </a:r>
                      <a:r>
                        <a:rPr lang="en-US" sz="1200" b="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ите</a:t>
                      </a:r>
                      <a:r>
                        <a:rPr lang="en-US" sz="1200" b="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,</a:t>
                      </a:r>
                      <a:r>
                        <a:rPr lang="en-US" sz="1200" b="0" spc="-65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200" b="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етер</a:t>
                      </a:r>
                      <a:r>
                        <a:rPr lang="en-US" sz="1200" b="0" spc="-5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и</a:t>
                      </a:r>
                      <a:r>
                        <a:rPr lang="en-US" sz="1200" b="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чн</a:t>
                      </a:r>
                      <a:r>
                        <a:rPr lang="en-US" sz="1200" b="0" spc="-5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и</a:t>
                      </a:r>
                      <a:r>
                        <a:rPr lang="en-US" sz="1200" b="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те</a:t>
                      </a:r>
                      <a:r>
                        <a:rPr lang="en-US" sz="1200" b="0" spc="-65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200" b="0" spc="5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</a:t>
                      </a:r>
                      <a:r>
                        <a:rPr lang="en-US" sz="1200" b="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ас</a:t>
                      </a:r>
                      <a:r>
                        <a:rPr lang="en-US" sz="1200" b="0" spc="5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л</a:t>
                      </a:r>
                      <a:r>
                        <a:rPr lang="en-US" sz="1200" b="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а</a:t>
                      </a:r>
                      <a:r>
                        <a:rPr lang="en-US" sz="1200" b="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,</a:t>
                      </a:r>
                      <a:endParaRPr lang="en-US" sz="12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пар</a:t>
                      </a:r>
                      <a:r>
                        <a:rPr lang="en-US" sz="1200" b="0" spc="-25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ф</a:t>
                      </a:r>
                      <a:r>
                        <a:rPr lang="en-US" sz="1200" b="0" spc="5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юм</a:t>
                      </a:r>
                      <a:r>
                        <a:rPr lang="en-US" sz="1200" b="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ери</a:t>
                      </a:r>
                      <a:r>
                        <a:rPr lang="en-US" sz="1200" b="0" spc="-1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я</a:t>
                      </a:r>
                      <a:r>
                        <a:rPr lang="en-US" sz="1200" b="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та</a:t>
                      </a:r>
                      <a:r>
                        <a:rPr lang="en-US" sz="1200" b="0" spc="-9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200" b="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и</a:t>
                      </a:r>
                      <a:r>
                        <a:rPr lang="en-US" sz="1200" b="0" spc="-5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200" b="0" spc="-5" dirty="0" err="1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</a:t>
                      </a:r>
                      <a:r>
                        <a:rPr lang="en-US" sz="1200" b="0" dirty="0" err="1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</a:t>
                      </a:r>
                      <a:r>
                        <a:rPr lang="en-US" sz="1200" b="0" spc="-5" dirty="0" err="1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з</a:t>
                      </a:r>
                      <a:r>
                        <a:rPr lang="en-US" sz="1200" b="0" spc="5" dirty="0" err="1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</a:t>
                      </a:r>
                      <a:r>
                        <a:rPr lang="en-US" sz="1200" b="0" dirty="0" err="1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ети</a:t>
                      </a:r>
                      <a:r>
                        <a:rPr lang="en-US" sz="1200" b="0" spc="-5" dirty="0" err="1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</a:t>
                      </a:r>
                      <a:r>
                        <a:rPr lang="en-US" sz="1200" b="0" dirty="0" err="1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ата</a:t>
                      </a:r>
                      <a:endParaRPr lang="bg-BG" sz="1200" b="0" dirty="0" smtClean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20955" marR="0" algn="ctr">
                        <a:lnSpc>
                          <a:spcPct val="115000"/>
                        </a:lnSpc>
                        <a:spcBef>
                          <a:spcPts val="11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доц</a:t>
                      </a: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 </a:t>
                      </a:r>
                      <a:r>
                        <a:rPr lang="en-US" sz="11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Райна</a:t>
                      </a: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1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Хаджикинова</a:t>
                      </a: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raina.h@abv.bg, </a:t>
                      </a:r>
                      <a:r>
                        <a:rPr lang="en-US" sz="11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0883453837 </a:t>
                      </a:r>
                      <a:endParaRPr lang="bg-BG" sz="1100" dirty="0" smtClean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20955" marR="0" algn="ctr">
                        <a:lnSpc>
                          <a:spcPct val="115000"/>
                        </a:lnSpc>
                        <a:spcBef>
                          <a:spcPts val="11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err="1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гл</a:t>
                      </a: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 </a:t>
                      </a:r>
                      <a:r>
                        <a:rPr lang="en-US" sz="11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ас</a:t>
                      </a: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 </a:t>
                      </a:r>
                      <a:r>
                        <a:rPr lang="en-US" sz="11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Надежда</a:t>
                      </a: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1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Мазова</a:t>
                      </a: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n_mazova@uft-plovdiv.bg, 0894379974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75109">
                <a:tc>
                  <a:txBody>
                    <a:bodyPr/>
                    <a:lstStyle/>
                    <a:p>
                      <a:pPr marL="20955" marR="0" algn="ctr">
                        <a:lnSpc>
                          <a:spcPts val="143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200" b="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Анализ</a:t>
                      </a:r>
                      <a:r>
                        <a:rPr lang="en-US" sz="1200" b="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и </a:t>
                      </a:r>
                      <a:r>
                        <a:rPr lang="en-US" sz="1200" b="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контрол</a:t>
                      </a:r>
                      <a:r>
                        <a:rPr lang="en-US" sz="1200" b="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200" b="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на</a:t>
                      </a:r>
                      <a:r>
                        <a:rPr lang="en-US" sz="1200" b="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200" b="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хранителните</a:t>
                      </a:r>
                      <a:r>
                        <a:rPr lang="en-US" sz="1200" b="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200" b="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продукти</a:t>
                      </a:r>
                      <a:endParaRPr lang="en-US" sz="12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20955" marR="0" algn="ctr">
                        <a:lnSpc>
                          <a:spcPts val="143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доц.Радка</a:t>
                      </a: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1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Вранчева</a:t>
                      </a: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-0899390999,  </a:t>
                      </a:r>
                      <a:r>
                        <a:rPr lang="en-US" sz="1100" u="none" strike="noStrike" dirty="0">
                          <a:solidFill>
                            <a:srgbClr val="0000FF"/>
                          </a:solidFill>
                          <a:effectLst/>
                          <a:latin typeface="Tahoma"/>
                          <a:ea typeface="Calibri"/>
                          <a:cs typeface="Times New Roman"/>
                        </a:rPr>
                        <a:t>r_vrancheva@uft-plovdiv.bg</a:t>
                      </a:r>
                      <a:r>
                        <a:rPr lang="en-US" sz="1100" dirty="0">
                          <a:solidFill>
                            <a:srgbClr val="0000FF"/>
                          </a:solidFill>
                          <a:effectLst/>
                          <a:latin typeface="Tahoma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100" dirty="0" smtClean="0">
                          <a:solidFill>
                            <a:srgbClr val="0000FF"/>
                          </a:solidFill>
                          <a:effectLst/>
                          <a:latin typeface="Tahoma"/>
                          <a:ea typeface="Calibri"/>
                          <a:cs typeface="Times New Roman"/>
                        </a:rPr>
                        <a:t>              </a:t>
                      </a:r>
                      <a:r>
                        <a:rPr lang="en-US" sz="11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             </a:t>
                      </a:r>
                      <a:r>
                        <a:rPr lang="en-US" sz="11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доц.Магдалена</a:t>
                      </a: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1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Стоянова</a:t>
                      </a: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  - 0899286363, </a:t>
                      </a:r>
                      <a:r>
                        <a:rPr lang="en-US" sz="1100" u="none" strike="noStrike" dirty="0">
                          <a:solidFill>
                            <a:srgbClr val="0000FF"/>
                          </a:solidFill>
                          <a:effectLst/>
                          <a:latin typeface="Tahoma"/>
                          <a:ea typeface="Calibri"/>
                          <a:cs typeface="Times New Roman"/>
                        </a:rPr>
                        <a:t>m_stoyanova@uft-plovdiv.bg</a:t>
                      </a: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9311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40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spc="-5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Б</a:t>
                      </a:r>
                      <a:r>
                        <a:rPr lang="en-US" sz="1200" b="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</a:t>
                      </a:r>
                      <a:r>
                        <a:rPr lang="en-US" sz="1200" b="0" spc="-5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з</a:t>
                      </a:r>
                      <a:r>
                        <a:rPr lang="en-US" sz="1200" b="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опас</a:t>
                      </a:r>
                      <a:r>
                        <a:rPr lang="en-US" sz="1200" b="0" spc="-5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</a:t>
                      </a:r>
                      <a:r>
                        <a:rPr lang="en-US" sz="1200" b="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ост</a:t>
                      </a:r>
                      <a:r>
                        <a:rPr lang="en-US" sz="1200" b="0" spc="-7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200" b="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на</a:t>
                      </a:r>
                      <a:r>
                        <a:rPr lang="en-US" sz="1200" b="0" spc="-15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200" b="0" spc="1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х</a:t>
                      </a:r>
                      <a:r>
                        <a:rPr lang="en-US" sz="1200" b="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ран</a:t>
                      </a:r>
                      <a:r>
                        <a:rPr lang="en-US" sz="1200" b="0" spc="-5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и</a:t>
                      </a:r>
                      <a:r>
                        <a:rPr lang="en-US" sz="1200" b="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те</a:t>
                      </a:r>
                      <a:endParaRPr lang="en-US" sz="12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20955" marR="0" algn="ctr">
                        <a:lnSpc>
                          <a:spcPts val="149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2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20955" marR="0" algn="ctr">
                        <a:lnSpc>
                          <a:spcPts val="140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g-BG" sz="11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доц</a:t>
                      </a:r>
                      <a:r>
                        <a:rPr lang="bg-BG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 Величка Гочева </a:t>
                      </a:r>
                      <a:r>
                        <a:rPr lang="en-US" sz="1100" u="none" strike="noStrike" dirty="0">
                          <a:solidFill>
                            <a:srgbClr val="0000FF"/>
                          </a:solidFill>
                          <a:effectLst/>
                          <a:latin typeface="Tahoma"/>
                          <a:ea typeface="Calibri"/>
                          <a:cs typeface="Times New Roman"/>
                        </a:rPr>
                        <a:t>v_gocheva@uft-plovdiv.bg</a:t>
                      </a: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20955" marR="0" algn="ctr">
                        <a:lnSpc>
                          <a:spcPts val="140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g-BG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доц. Десислава Вангелова </a:t>
                      </a:r>
                      <a:r>
                        <a:rPr lang="en-US" sz="1100" u="none" strike="noStrike" kern="1200" dirty="0">
                          <a:solidFill>
                            <a:srgbClr val="0000FF"/>
                          </a:solidFill>
                          <a:effectLst/>
                          <a:latin typeface="Tahoma"/>
                          <a:ea typeface="Calibri"/>
                          <a:cs typeface="Times New Roman"/>
                        </a:rPr>
                        <a:t>d_</a:t>
                      </a:r>
                      <a:r>
                        <a:rPr lang="en-US" sz="1100" u="none" strike="noStrike" dirty="0">
                          <a:solidFill>
                            <a:srgbClr val="0000FF"/>
                          </a:solidFill>
                          <a:effectLst/>
                          <a:latin typeface="Tahoma"/>
                          <a:ea typeface="Calibri"/>
                          <a:cs typeface="Calibri"/>
                        </a:rPr>
                        <a:t>vangelova@uft-plovdiv.bg</a:t>
                      </a:r>
                      <a:r>
                        <a:rPr lang="bg-BG" sz="1100" dirty="0">
                          <a:effectLst/>
                          <a:latin typeface="Calibri"/>
                          <a:ea typeface="Times New Roman"/>
                          <a:cs typeface="Calibri"/>
                        </a:rPr>
                        <a:t>;</a:t>
                      </a:r>
                      <a:r>
                        <a:rPr lang="bg-BG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мобилен: 0</a:t>
                      </a:r>
                      <a:r>
                        <a:rPr lang="en-US" sz="11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887298236</a:t>
                      </a:r>
                      <a:r>
                        <a:rPr lang="bg-BG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48498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650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 marL="0" marR="0" algn="ctr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Те</a:t>
                      </a:r>
                      <a:r>
                        <a:rPr lang="en-US" sz="1200" b="0" spc="1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х</a:t>
                      </a:r>
                      <a:r>
                        <a:rPr lang="en-US" sz="1200" b="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нологи</a:t>
                      </a:r>
                      <a:r>
                        <a:rPr lang="en-US" sz="1200" b="0" spc="-5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я</a:t>
                      </a:r>
                      <a:r>
                        <a:rPr lang="en-US" sz="1200" b="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,</a:t>
                      </a:r>
                      <a:r>
                        <a:rPr lang="en-US" sz="1200" b="0" spc="-7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200" b="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</a:t>
                      </a:r>
                      <a:r>
                        <a:rPr lang="en-US" sz="1200" b="0" spc="-5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</a:t>
                      </a:r>
                      <a:r>
                        <a:rPr lang="en-US" sz="1200" b="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трол</a:t>
                      </a:r>
                      <a:r>
                        <a:rPr lang="en-US" sz="1200" b="0" spc="-5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200" b="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и</a:t>
                      </a:r>
                      <a:r>
                        <a:rPr lang="en-US" sz="1200" b="0" spc="-5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200" b="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</a:t>
                      </a:r>
                      <a:r>
                        <a:rPr lang="en-US" sz="1200" b="0" spc="-5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</a:t>
                      </a:r>
                      <a:r>
                        <a:rPr lang="en-US" sz="1200" b="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сперт</a:t>
                      </a:r>
                      <a:r>
                        <a:rPr lang="en-US" sz="1200" b="0" spc="-5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из</a:t>
                      </a:r>
                      <a:r>
                        <a:rPr lang="en-US" sz="1200" b="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а</a:t>
                      </a:r>
                      <a:r>
                        <a:rPr lang="en-US" sz="1200" b="0" spc="-65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200" b="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на</a:t>
                      </a:r>
                      <a:r>
                        <a:rPr lang="en-US" sz="1200" b="0" spc="-15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200" b="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а</a:t>
                      </a:r>
                      <a:r>
                        <a:rPr lang="en-US" sz="1200" b="0" spc="-5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</a:t>
                      </a:r>
                      <a:r>
                        <a:rPr lang="en-US" sz="1200" b="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ц</a:t>
                      </a:r>
                      <a:r>
                        <a:rPr lang="en-US" sz="1200" b="0" spc="-5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из</a:t>
                      </a:r>
                      <a:r>
                        <a:rPr lang="en-US" sz="1200" b="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ни</a:t>
                      </a:r>
                      <a:r>
                        <a:rPr lang="en-US" sz="1200" b="0" spc="-55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200" b="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стоки</a:t>
                      </a:r>
                      <a:endParaRPr lang="en-US" sz="12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20955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2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550"/>
                        </a:lnSpc>
                        <a:spcBef>
                          <a:spcPts val="25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 marL="0" marR="0" algn="ctr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r>
                        <a:rPr lang="bg-BG" sz="11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доц</a:t>
                      </a:r>
                      <a:r>
                        <a:rPr lang="bg-BG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 Таня</a:t>
                      </a:r>
                      <a:r>
                        <a:rPr lang="bg-BG" sz="1100" kern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bg-BG" sz="110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Иванова</a:t>
                      </a:r>
                      <a:r>
                        <a:rPr lang="en-US" sz="110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100" u="none" strike="noStrike" dirty="0" smtClean="0">
                          <a:solidFill>
                            <a:srgbClr val="0000FF"/>
                          </a:solidFill>
                          <a:effectLst/>
                          <a:latin typeface="Tahoma"/>
                          <a:ea typeface="Calibri"/>
                          <a:cs typeface="Times New Roman"/>
                        </a:rPr>
                        <a:t>t_ivanova@uft-plovdiv.bg </a:t>
                      </a:r>
                      <a:r>
                        <a:rPr lang="en-US" sz="1100" b="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0885409802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g-BG" sz="1100" b="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проф. Венелина Попова</a:t>
                      </a:r>
                      <a:r>
                        <a:rPr lang="en-US" sz="1100" b="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100" u="none" strike="noStrike" dirty="0" smtClean="0">
                          <a:solidFill>
                            <a:srgbClr val="0000FF"/>
                          </a:solidFill>
                          <a:effectLst/>
                          <a:latin typeface="Tahoma"/>
                          <a:ea typeface="Calibri"/>
                          <a:cs typeface="Times New Roman"/>
                        </a:rPr>
                        <a:t>v_popova@uft-plovdiv.bg</a:t>
                      </a:r>
                      <a:endParaRPr lang="en-US" sz="1100" b="0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10344">
                <a:tc>
                  <a:txBody>
                    <a:bodyPr/>
                    <a:lstStyle/>
                    <a:p>
                      <a:pPr marL="20955" marR="0" algn="ctr">
                        <a:lnSpc>
                          <a:spcPts val="149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spc="-1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Х</a:t>
                      </a:r>
                      <a:r>
                        <a:rPr lang="en-US" sz="1200" b="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ран</a:t>
                      </a:r>
                      <a:r>
                        <a:rPr lang="en-US" sz="1200" b="0" spc="-5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и</a:t>
                      </a:r>
                      <a:r>
                        <a:rPr lang="en-US" sz="1200" b="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,</a:t>
                      </a:r>
                      <a:r>
                        <a:rPr lang="en-US" sz="1200" b="0" spc="-4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200" b="0" spc="1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х</a:t>
                      </a:r>
                      <a:r>
                        <a:rPr lang="en-US" sz="1200" b="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ране</a:t>
                      </a:r>
                      <a:r>
                        <a:rPr lang="en-US" sz="1200" b="0" spc="-5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</a:t>
                      </a:r>
                      <a:r>
                        <a:rPr lang="en-US" sz="1200" b="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</a:t>
                      </a:r>
                      <a:r>
                        <a:rPr lang="en-US" sz="1200" b="0" spc="-45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200" b="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и</a:t>
                      </a:r>
                      <a:r>
                        <a:rPr lang="en-US" sz="1200" b="0" spc="-5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200" b="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диетети</a:t>
                      </a:r>
                      <a:r>
                        <a:rPr lang="en-US" sz="1200" b="0" spc="-5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</a:t>
                      </a:r>
                      <a:r>
                        <a:rPr lang="en-US" sz="1200" b="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а</a:t>
                      </a:r>
                      <a:endParaRPr lang="en-US" sz="12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20955" marR="0" algn="ctr">
                        <a:lnSpc>
                          <a:spcPts val="140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доц</a:t>
                      </a: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 </a:t>
                      </a:r>
                      <a:r>
                        <a:rPr lang="en-US" sz="11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Петя</a:t>
                      </a: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100" dirty="0" err="1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Георгиева</a:t>
                      </a:r>
                      <a:r>
                        <a:rPr lang="en-US" sz="11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,</a:t>
                      </a:r>
                      <a:r>
                        <a:rPr lang="en-US" sz="1100" baseline="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100" dirty="0" err="1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тел</a:t>
                      </a: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: 0898480031  </a:t>
                      </a:r>
                      <a:r>
                        <a:rPr lang="en-US" sz="11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p_</a:t>
                      </a:r>
                      <a:r>
                        <a:rPr lang="en-US" sz="1100" dirty="0" smtClean="0">
                          <a:solidFill>
                            <a:srgbClr val="0000FF"/>
                          </a:solidFill>
                          <a:effectLst/>
                          <a:latin typeface="Tahoma"/>
                          <a:ea typeface="Calibri"/>
                          <a:cs typeface="Times New Roman"/>
                        </a:rPr>
                        <a:t>georgieva@uft-plovdiv.bg</a:t>
                      </a:r>
                      <a:r>
                        <a:rPr lang="en-US" sz="11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                                           </a:t>
                      </a:r>
                    </a:p>
                    <a:p>
                      <a:pPr marL="20955" marR="0" algn="ctr">
                        <a:lnSpc>
                          <a:spcPts val="140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err="1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гл.ас</a:t>
                      </a: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 д-р </a:t>
                      </a:r>
                      <a:r>
                        <a:rPr lang="en-US" sz="11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Драгомира</a:t>
                      </a: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1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Бухалова</a:t>
                      </a: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en-US" sz="11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тел</a:t>
                      </a: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 0888750937, e-mail </a:t>
                      </a:r>
                      <a:r>
                        <a:rPr lang="en-US" sz="1100" dirty="0">
                          <a:solidFill>
                            <a:srgbClr val="0000FF"/>
                          </a:solidFill>
                          <a:effectLst/>
                          <a:latin typeface="Tahoma"/>
                          <a:ea typeface="Calibri"/>
                          <a:cs typeface="Times New Roman"/>
                        </a:rPr>
                        <a:t>d.buhalova@abv.bg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59994">
                <a:tc>
                  <a:txBody>
                    <a:bodyPr/>
                    <a:lstStyle/>
                    <a:p>
                      <a:pPr marL="20955" marR="0" algn="ctr">
                        <a:lnSpc>
                          <a:spcPts val="140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Те</a:t>
                      </a:r>
                      <a:r>
                        <a:rPr lang="en-US" sz="1200" b="0" spc="1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х</a:t>
                      </a:r>
                      <a:r>
                        <a:rPr lang="en-US" sz="1200" b="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нология</a:t>
                      </a:r>
                      <a:r>
                        <a:rPr lang="en-US" sz="1200" b="0" spc="-75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200" b="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и</a:t>
                      </a:r>
                      <a:r>
                        <a:rPr lang="en-US" sz="1200" b="0" spc="-5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200" b="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менид</a:t>
                      </a:r>
                      <a:r>
                        <a:rPr lang="en-US" sz="1200" b="0" spc="-15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ж</a:t>
                      </a:r>
                      <a:r>
                        <a:rPr lang="en-US" sz="1200" b="0" spc="5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</a:t>
                      </a:r>
                      <a:r>
                        <a:rPr lang="en-US" sz="1200" b="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ънт</a:t>
                      </a:r>
                      <a:r>
                        <a:rPr lang="en-US" sz="1200" b="0" spc="-75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200" b="0" spc="-5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</a:t>
                      </a:r>
                      <a:r>
                        <a:rPr lang="en-US" sz="1200" b="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а</a:t>
                      </a:r>
                      <a:r>
                        <a:rPr lang="en-US" sz="1200" b="0" spc="-15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200" b="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ка</a:t>
                      </a:r>
                      <a:r>
                        <a:rPr lang="en-US" sz="1200" b="0" spc="-25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ф</a:t>
                      </a:r>
                      <a:r>
                        <a:rPr lang="en-US" sz="1200" b="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ето</a:t>
                      </a:r>
                      <a:r>
                        <a:rPr lang="en-US" sz="1200" b="0" spc="-4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200" b="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и</a:t>
                      </a:r>
                      <a:r>
                        <a:rPr lang="en-US" sz="1200" b="0" spc="-5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200" b="0" dirty="0" err="1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чая</a:t>
                      </a:r>
                      <a:endParaRPr lang="en-US" sz="12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20955" marR="0" algn="ctr">
                        <a:lnSpc>
                          <a:spcPts val="140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g-BG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Ас. Петя Раева</a:t>
                      </a:r>
                      <a:r>
                        <a:rPr lang="bg-BG" sz="11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100" dirty="0" smtClean="0">
                          <a:solidFill>
                            <a:srgbClr val="0000FF"/>
                          </a:solidFill>
                          <a:effectLst/>
                          <a:latin typeface="Tahoma"/>
                          <a:ea typeface="Calibri"/>
                          <a:cs typeface="Times New Roman"/>
                        </a:rPr>
                        <a:t>p_raeva@uft-plovdiv.bg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31129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650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1200" b="0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ts val="650"/>
                        </a:lnSpc>
                        <a:spcBef>
                          <a:spcPts val="1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 err="1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Преработка</a:t>
                      </a:r>
                      <a:r>
                        <a:rPr lang="en-US" sz="1200" b="0" spc="-7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200" b="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и</a:t>
                      </a:r>
                      <a:r>
                        <a:rPr lang="en-US" sz="1200" b="0" spc="-5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200" b="0" spc="10" dirty="0" err="1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х</a:t>
                      </a:r>
                      <a:r>
                        <a:rPr lang="en-US" sz="1200" b="0" spc="5" dirty="0" err="1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л</a:t>
                      </a:r>
                      <a:r>
                        <a:rPr lang="en-US" sz="1200" b="0" dirty="0" err="1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а</a:t>
                      </a:r>
                      <a:r>
                        <a:rPr lang="en-US" sz="1200" b="0" spc="5" dirty="0" err="1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</a:t>
                      </a:r>
                      <a:r>
                        <a:rPr lang="en-US" sz="1200" b="0" dirty="0" err="1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илна</a:t>
                      </a:r>
                      <a:r>
                        <a:rPr lang="en-US" sz="1200" b="0" spc="-55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200" b="0" dirty="0" err="1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те</a:t>
                      </a:r>
                      <a:r>
                        <a:rPr lang="en-US" sz="1200" b="0" spc="15" dirty="0" err="1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х</a:t>
                      </a:r>
                      <a:r>
                        <a:rPr lang="en-US" sz="1200" b="0" dirty="0" err="1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нология</a:t>
                      </a:r>
                      <a:r>
                        <a:rPr lang="en-US" sz="1200" b="0" spc="-65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200" b="0" spc="-5" dirty="0" err="1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</a:t>
                      </a:r>
                      <a:r>
                        <a:rPr lang="en-US" sz="1200" b="0" dirty="0" err="1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а</a:t>
                      </a:r>
                      <a:r>
                        <a:rPr lang="en-US" sz="1200" b="0" spc="-15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200" b="0" dirty="0" err="1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плодовете</a:t>
                      </a:r>
                      <a:r>
                        <a:rPr lang="en-US" sz="1200" b="0" spc="-6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200" b="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и</a:t>
                      </a:r>
                      <a:endParaRPr lang="en-US" sz="12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ts val="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g-BG" sz="1200" b="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з</a:t>
                      </a:r>
                      <a:r>
                        <a:rPr lang="en-US" sz="1200" b="0" dirty="0" err="1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</a:t>
                      </a:r>
                      <a:r>
                        <a:rPr lang="en-US" sz="1200" b="0" spc="5" dirty="0" err="1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л</a:t>
                      </a:r>
                      <a:r>
                        <a:rPr lang="en-US" sz="1200" b="0" dirty="0" err="1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енч</a:t>
                      </a:r>
                      <a:r>
                        <a:rPr lang="en-US" sz="1200" b="0" spc="10" dirty="0" err="1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у</a:t>
                      </a:r>
                      <a:r>
                        <a:rPr lang="en-US" sz="1200" b="0" dirty="0" err="1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ц</a:t>
                      </a:r>
                      <a:r>
                        <a:rPr lang="en-US" sz="1200" b="0" spc="-5" dirty="0" err="1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и</a:t>
                      </a:r>
                      <a:r>
                        <a:rPr lang="en-US" sz="1200" b="0" dirty="0" err="1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те</a:t>
                      </a:r>
                      <a:endParaRPr lang="en-US" sz="12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20955" marR="0" algn="ctr">
                        <a:lnSpc>
                          <a:spcPct val="115000"/>
                        </a:lnSpc>
                        <a:spcBef>
                          <a:spcPts val="11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гл.ас</a:t>
                      </a: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 </a:t>
                      </a:r>
                      <a:r>
                        <a:rPr lang="en-US" sz="11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Кирил</a:t>
                      </a: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1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Василев</a:t>
                      </a: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100" dirty="0">
                          <a:solidFill>
                            <a:srgbClr val="0000FF"/>
                          </a:solidFill>
                          <a:effectLst/>
                          <a:latin typeface="Tahoma"/>
                          <a:ea typeface="Calibri"/>
                          <a:cs typeface="Times New Roman"/>
                        </a:rPr>
                        <a:t>kvasilev@uft-plovdiv.bg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25459"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49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200" b="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</a:t>
                      </a:r>
                      <a:r>
                        <a:rPr lang="en-US" sz="1200" b="0" spc="-5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</a:t>
                      </a:r>
                      <a:r>
                        <a:rPr lang="en-US" sz="1200" b="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порат</a:t>
                      </a:r>
                      <a:r>
                        <a:rPr lang="en-US" sz="1200" b="0" spc="-5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и</a:t>
                      </a:r>
                      <a:r>
                        <a:rPr lang="en-US" sz="1200" b="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вен</a:t>
                      </a:r>
                      <a:r>
                        <a:rPr lang="en-US" sz="1200" b="0" spc="-9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200" b="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би</a:t>
                      </a:r>
                      <a:r>
                        <a:rPr lang="en-US" sz="1200" b="0" spc="-1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з</a:t>
                      </a:r>
                      <a:r>
                        <a:rPr lang="en-US" sz="1200" b="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нес</a:t>
                      </a:r>
                      <a:r>
                        <a:rPr lang="en-US" sz="1200" b="0" spc="-4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200" b="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и</a:t>
                      </a:r>
                      <a:r>
                        <a:rPr lang="en-US" sz="1200" b="0" spc="-5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200" b="0" spc="-5" dirty="0" err="1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</a:t>
                      </a:r>
                      <a:r>
                        <a:rPr lang="en-US" sz="1200" b="0" dirty="0" err="1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ре</a:t>
                      </a:r>
                      <a:r>
                        <a:rPr lang="en-US" sz="1200" b="0" spc="5" dirty="0" err="1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</a:t>
                      </a:r>
                      <a:r>
                        <a:rPr lang="en-US" sz="1200" b="0" dirty="0" err="1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</a:t>
                      </a:r>
                      <a:r>
                        <a:rPr lang="en-US" sz="1200" b="0" spc="-5" dirty="0" err="1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и</a:t>
                      </a:r>
                      <a:r>
                        <a:rPr lang="en-US" sz="1200" b="0" dirty="0" err="1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</a:t>
                      </a:r>
                      <a:r>
                        <a:rPr lang="en-US" sz="1200" b="0" spc="5" dirty="0" err="1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</a:t>
                      </a:r>
                      <a:r>
                        <a:rPr lang="en-US" sz="1200" b="0" dirty="0" err="1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ачество</a:t>
                      </a:r>
                      <a:endParaRPr lang="bg-BG" sz="1200" b="0" dirty="0" smtClean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20955" marR="0" algn="ctr">
                        <a:lnSpc>
                          <a:spcPts val="140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доц</a:t>
                      </a: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 </a:t>
                      </a:r>
                      <a:r>
                        <a:rPr lang="en-US" sz="11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Радослава</a:t>
                      </a: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100" dirty="0" err="1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Габрова</a:t>
                      </a:r>
                      <a:r>
                        <a:rPr lang="en-US" sz="11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,</a:t>
                      </a:r>
                      <a:r>
                        <a:rPr lang="en-US" sz="110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100" dirty="0" smtClean="0">
                          <a:solidFill>
                            <a:srgbClr val="0000FF"/>
                          </a:solidFill>
                          <a:effectLst/>
                          <a:latin typeface="Tahoma"/>
                          <a:ea typeface="Calibri"/>
                          <a:cs typeface="Times New Roman"/>
                        </a:rPr>
                        <a:t>r_gabrova@uft-plovdiv.bg,</a:t>
                      </a:r>
                      <a:r>
                        <a:rPr lang="en-US" sz="11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1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телефон</a:t>
                      </a: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0878603777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25459">
                <a:tc>
                  <a:txBody>
                    <a:bodyPr/>
                    <a:lstStyle/>
                    <a:p>
                      <a:pPr marL="20955" marR="0" algn="ctr">
                        <a:lnSpc>
                          <a:spcPts val="149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У</a:t>
                      </a:r>
                      <a:r>
                        <a:rPr lang="en-US" sz="1200" b="0" spc="-5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</a:t>
                      </a:r>
                      <a:r>
                        <a:rPr lang="en-US" sz="1200" b="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ра</a:t>
                      </a:r>
                      <a:r>
                        <a:rPr lang="en-US" sz="1200" b="0" spc="-5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</a:t>
                      </a:r>
                      <a:r>
                        <a:rPr lang="en-US" sz="1200" b="0" spc="5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л</a:t>
                      </a:r>
                      <a:r>
                        <a:rPr lang="en-US" sz="1200" b="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ен</a:t>
                      </a:r>
                      <a:r>
                        <a:rPr lang="en-US" sz="1200" b="0" spc="-5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и</a:t>
                      </a:r>
                      <a:r>
                        <a:rPr lang="en-US" sz="1200" b="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</a:t>
                      </a:r>
                      <a:r>
                        <a:rPr lang="en-US" sz="1200" b="0" spc="-7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200" b="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на</a:t>
                      </a:r>
                      <a:r>
                        <a:rPr lang="en-US" sz="1200" b="0" spc="-15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200" b="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чо</a:t>
                      </a:r>
                      <a:r>
                        <a:rPr lang="en-US" sz="1200" b="0" spc="-5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</a:t>
                      </a:r>
                      <a:r>
                        <a:rPr lang="en-US" sz="1200" b="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ешк</a:t>
                      </a:r>
                      <a:r>
                        <a:rPr lang="en-US" sz="1200" b="0" spc="-5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и</a:t>
                      </a:r>
                      <a:r>
                        <a:rPr lang="en-US" sz="1200" b="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я</a:t>
                      </a:r>
                      <a:r>
                        <a:rPr lang="en-US" sz="1200" b="0" spc="-65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200" b="0" dirty="0" err="1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ка</a:t>
                      </a:r>
                      <a:r>
                        <a:rPr lang="en-US" sz="1200" b="0" spc="-5" dirty="0" err="1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</a:t>
                      </a:r>
                      <a:r>
                        <a:rPr lang="en-US" sz="1200" b="0" dirty="0" err="1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итал</a:t>
                      </a:r>
                      <a:endParaRPr lang="en-US" sz="1200" b="0" dirty="0" smtClean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20955" marR="0" algn="ctr">
                        <a:lnSpc>
                          <a:spcPts val="140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доц</a:t>
                      </a: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 </a:t>
                      </a:r>
                      <a:r>
                        <a:rPr lang="en-US" sz="11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Радослава</a:t>
                      </a: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100" dirty="0" err="1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Габрова</a:t>
                      </a:r>
                      <a:r>
                        <a:rPr lang="en-US" sz="11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,</a:t>
                      </a:r>
                      <a:r>
                        <a:rPr lang="en-US" sz="110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100" dirty="0" smtClean="0">
                          <a:solidFill>
                            <a:srgbClr val="0000FF"/>
                          </a:solidFill>
                          <a:effectLst/>
                          <a:latin typeface="Tahoma"/>
                          <a:ea typeface="Calibri"/>
                          <a:cs typeface="Times New Roman"/>
                        </a:rPr>
                        <a:t>r_gabrova@uft-plovdiv.bg,</a:t>
                      </a:r>
                      <a:r>
                        <a:rPr lang="en-US" sz="11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1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телефон</a:t>
                      </a: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0878603777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25459">
                <a:tc>
                  <a:txBody>
                    <a:bodyPr/>
                    <a:lstStyle/>
                    <a:p>
                      <a:pPr marL="20955" marR="0" algn="ctr">
                        <a:lnSpc>
                          <a:spcPts val="149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</a:t>
                      </a:r>
                      <a:r>
                        <a:rPr lang="en-US" sz="1200" b="0" spc="1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у</a:t>
                      </a:r>
                      <a:r>
                        <a:rPr lang="en-US" sz="1200" b="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ри</a:t>
                      </a:r>
                      <a:r>
                        <a:rPr lang="en-US" sz="1200" b="0" spc="-1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з</a:t>
                      </a:r>
                      <a:r>
                        <a:rPr lang="en-US" sz="1200" b="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ъм</a:t>
                      </a:r>
                      <a:endParaRPr lang="en-US" sz="12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20955" marR="0" algn="ctr">
                        <a:lnSpc>
                          <a:spcPts val="140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доц</a:t>
                      </a: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 д-р </a:t>
                      </a:r>
                      <a:r>
                        <a:rPr lang="en-US" sz="11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Кремена</a:t>
                      </a: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1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Никовска</a:t>
                      </a: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; </a:t>
                      </a:r>
                      <a:r>
                        <a:rPr lang="en-US" sz="1100" dirty="0">
                          <a:solidFill>
                            <a:srgbClr val="0000FF"/>
                          </a:solidFill>
                          <a:effectLst/>
                          <a:latin typeface="Tahoma"/>
                          <a:ea typeface="Calibri"/>
                          <a:cs typeface="Times New Roman"/>
                        </a:rPr>
                        <a:t>k_nikovska@uft-plovdiv.bg;</a:t>
                      </a:r>
                      <a:r>
                        <a:rPr lang="en-US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0888545270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128647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55407" y="101602"/>
            <a:ext cx="4046958" cy="570924"/>
          </a:xfrm>
        </p:spPr>
        <p:txBody>
          <a:bodyPr>
            <a:noAutofit/>
          </a:bodyPr>
          <a:lstStyle/>
          <a:p>
            <a:pPr algn="l"/>
            <a:r>
              <a:rPr lang="bg-BG" sz="3200" dirty="0" smtClean="0"/>
              <a:t>Влизате в </a:t>
            </a:r>
            <a:r>
              <a:rPr lang="en-US" sz="3200" dirty="0" smtClean="0"/>
              <a:t>gmail.com</a:t>
            </a:r>
            <a:endParaRPr lang="en-US" sz="3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736"/>
          <a:stretch/>
        </p:blipFill>
        <p:spPr>
          <a:xfrm>
            <a:off x="855407" y="761016"/>
            <a:ext cx="3982064" cy="2218158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4902366" y="218276"/>
            <a:ext cx="5392930" cy="93290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bg-BG" sz="3200" dirty="0" smtClean="0"/>
              <a:t>Изписвате в полето вашият студентски </a:t>
            </a:r>
            <a:r>
              <a:rPr lang="en-US" sz="3200" dirty="0" smtClean="0"/>
              <a:t>e-mail</a:t>
            </a:r>
            <a:endParaRPr lang="en-US" sz="32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2364" y="1267859"/>
            <a:ext cx="5392931" cy="2722552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855407" y="3462867"/>
            <a:ext cx="4859102" cy="100404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bg-BG" sz="3200" dirty="0" smtClean="0"/>
              <a:t>Изписвате в полето вашата парола</a:t>
            </a:r>
            <a:endParaRPr lang="en-US" sz="32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87"/>
          <a:stretch/>
        </p:blipFill>
        <p:spPr>
          <a:xfrm>
            <a:off x="855407" y="4555399"/>
            <a:ext cx="4859102" cy="214921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247417" y="4466909"/>
            <a:ext cx="371659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stu126999@uft-plovdiv.bg</a:t>
            </a:r>
          </a:p>
          <a:p>
            <a:endParaRPr lang="en-US" dirty="0"/>
          </a:p>
          <a:p>
            <a:r>
              <a:rPr lang="en-US" dirty="0" smtClean="0"/>
              <a:t>EGN0000000000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012228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6551" y="235642"/>
            <a:ext cx="3546439" cy="1209700"/>
          </a:xfrm>
        </p:spPr>
        <p:txBody>
          <a:bodyPr>
            <a:normAutofit fontScale="90000"/>
          </a:bodyPr>
          <a:lstStyle/>
          <a:p>
            <a:pPr algn="just"/>
            <a:r>
              <a:rPr lang="bg-BG" sz="2800" dirty="0" smtClean="0"/>
              <a:t>Появяват се общите условия, като трябва да отидете най-отдолу</a:t>
            </a:r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9" r="5156"/>
          <a:stretch/>
        </p:blipFill>
        <p:spPr>
          <a:xfrm>
            <a:off x="4151056" y="235642"/>
            <a:ext cx="3313471" cy="2764179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56905" y="3055865"/>
            <a:ext cx="4212139" cy="2046033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bg-BG" sz="3200" dirty="0" smtClean="0"/>
              <a:t>Натискате синият бутон в долният десен ъгъл </a:t>
            </a: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smtClean="0"/>
              <a:t>“I understand”</a:t>
            </a:r>
            <a:br>
              <a:rPr lang="en-US" sz="3200" dirty="0" smtClean="0"/>
            </a:br>
            <a:r>
              <a:rPr lang="en-US" sz="3200" dirty="0" smtClean="0"/>
              <a:t>(</a:t>
            </a:r>
            <a:r>
              <a:rPr lang="bg-BG" sz="3200" dirty="0" smtClean="0"/>
              <a:t>Съгласявам се</a:t>
            </a:r>
            <a:r>
              <a:rPr lang="en-US" sz="3200" dirty="0" smtClean="0"/>
              <a:t>)</a:t>
            </a:r>
            <a:endParaRPr lang="en-US" sz="32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586" r="4055"/>
          <a:stretch/>
        </p:blipFill>
        <p:spPr>
          <a:xfrm>
            <a:off x="4370184" y="3238746"/>
            <a:ext cx="3094343" cy="347767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82" r="11055" b="10257"/>
          <a:stretch/>
        </p:blipFill>
        <p:spPr>
          <a:xfrm>
            <a:off x="7920652" y="3406742"/>
            <a:ext cx="4080848" cy="3181972"/>
          </a:xfrm>
          <a:prstGeom prst="rect">
            <a:avLst/>
          </a:prstGeom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7920652" y="235642"/>
            <a:ext cx="4036398" cy="302398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just"/>
            <a:r>
              <a:rPr lang="bg-BG" sz="2400" dirty="0" smtClean="0"/>
              <a:t>Във финалната стъпка трябва </a:t>
            </a:r>
            <a:r>
              <a:rPr lang="bg-BG" sz="2400" dirty="0" smtClean="0">
                <a:solidFill>
                  <a:srgbClr val="FF0000"/>
                </a:solidFill>
              </a:rPr>
              <a:t>Задължително</a:t>
            </a:r>
            <a:r>
              <a:rPr lang="bg-BG" sz="2400" dirty="0" smtClean="0"/>
              <a:t> да си смените паролата, като не може да е дадената Ви.</a:t>
            </a:r>
            <a:br>
              <a:rPr lang="bg-BG" sz="2400" dirty="0" smtClean="0"/>
            </a:br>
            <a:r>
              <a:rPr lang="bg-BG" sz="2400" dirty="0" smtClean="0"/>
              <a:t>Трябва да е поне с 8 символа дължина и да има букви, цифри и символ.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094889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802" y="304800"/>
            <a:ext cx="5384998" cy="55562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8660" y="304800"/>
            <a:ext cx="5026032" cy="6337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8399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8633884" cy="1646302"/>
          </a:xfrm>
        </p:spPr>
        <p:txBody>
          <a:bodyPr/>
          <a:lstStyle/>
          <a:p>
            <a:pPr algn="ctr"/>
            <a:r>
              <a:rPr lang="bg-BG" dirty="0" smtClean="0"/>
              <a:t>БЛАГОДАРЯ ЗА ВНИМАНИЕТО!!!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916098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776</TotalTime>
  <Words>2235</Words>
  <Application>Microsoft Office PowerPoint</Application>
  <PresentationFormat>Widescreen</PresentationFormat>
  <Paragraphs>187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9" baseType="lpstr">
      <vt:lpstr>Arial</vt:lpstr>
      <vt:lpstr>Calibri</vt:lpstr>
      <vt:lpstr>Tahoma</vt:lpstr>
      <vt:lpstr>Times New Roman</vt:lpstr>
      <vt:lpstr>Trebuchet MS</vt:lpstr>
      <vt:lpstr>Wingdings 3</vt:lpstr>
      <vt:lpstr>Facet</vt:lpstr>
      <vt:lpstr>ОРГАНИЗАЦИЯ НА ОБУЧЕНИЕТО В „РЕДОВНО ОБУЧЕНИЕ С МОДУЛНА ОРГАНИЗАЦИЯ“ И „ЗАДОЧНО ОБУЧЕНИЕ“</vt:lpstr>
      <vt:lpstr>ГРАФИК НА УЧЕБНИЯ ПРОЦЕС – ОКС БАКАЛАВЪР</vt:lpstr>
      <vt:lpstr>ГРАФИК НА УЧЕБНИЯ ПРОЦЕС – ОКС БАКАЛАВЪР И МАГИСТЪР</vt:lpstr>
      <vt:lpstr>ТЕРМИНОЛОГИЯ</vt:lpstr>
      <vt:lpstr>ТЕРМИНОЛОГИЯ</vt:lpstr>
      <vt:lpstr>РАЗПРЕДЕЛЕНИЕ НА ДЕЙНОСТИТЕ В РАЗПИСА НА УЧЕБНИЯ ПРОЦЕС</vt:lpstr>
      <vt:lpstr>РАЗПРЕДЕЛЕНИЕ НА ДЕЙНОСТИТЕ В РАЗПИСА НА УЧЕБНИЯ ПРОЦЕС</vt:lpstr>
      <vt:lpstr>РАЗПРЕДЕЛЕНИЕ НА ДЕЙНОСТИТЕ В РАЗПИСА НА УЧЕБНИЯ ПРОЦЕС</vt:lpstr>
      <vt:lpstr>PowerPoint Presentation</vt:lpstr>
      <vt:lpstr>ДОПУСКАНЕ ДО ИЗПИТ</vt:lpstr>
      <vt:lpstr>ПРИРАВНИТЕЛНИ ДИСЦИПЛИНИ /ЗА ОКС „МАГИСТЪР“, СРОК НА ОБУЧЕНИЕ 1 ГОДИНА/</vt:lpstr>
      <vt:lpstr>ИЗБИРАЕМИ ДИСЦИПЛИНИ /ЗА ОКС „МАГИСТЪР“, СРОК НА ОБУЧЕНИЕ 1 ГОДИНА/</vt:lpstr>
      <vt:lpstr>ПРИРАВНИТЕЛНИ ДИСЦИПЛИНИ /ЗА ОКС „МАГИСТЪР“, СРОК НА ОБУЧЕНИЕ 2 ГОДИНИ/</vt:lpstr>
      <vt:lpstr>ПРОМЕНИ В НОРМАТИВНАТА УРЕДБА НА УХТ</vt:lpstr>
      <vt:lpstr>НАСТАНЯВАНЕ НА СТУДЕНТИ В ОБЩЕЖИТИЯ</vt:lpstr>
      <vt:lpstr>КАНДИДАТСТВАНЕ ЗА СТИПЕНДИИ</vt:lpstr>
      <vt:lpstr>ЕЛЕКТОРННИ ПЛАТФОРМИ, ИЗПОЛЗВАНИ В ОБУЧЕНИЕТО</vt:lpstr>
      <vt:lpstr>PowerPoint Presentation</vt:lpstr>
      <vt:lpstr>Влизате в gmail.com</vt:lpstr>
      <vt:lpstr>Появяват се общите условия, като трябва да отидете най-отдолу</vt:lpstr>
      <vt:lpstr>PowerPoint Presentation</vt:lpstr>
      <vt:lpstr>БЛАГОДАРЯ ЗА ВНИМАНИЕТО!!!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ОРГАНИЗАЦИЯ НА ОБУЧЕНИЕТО В „РЕДОВНО ОБУЧЕНИЕ С МОДУЛНА ОРГАНИЗАЦИЯ“ И „ЗАДОЧНО ОБУЧЕНИЕ“</dc:title>
  <dc:creator>Microsoft account</dc:creator>
  <cp:lastModifiedBy>User</cp:lastModifiedBy>
  <cp:revision>46</cp:revision>
  <dcterms:created xsi:type="dcterms:W3CDTF">2025-09-27T06:48:45Z</dcterms:created>
  <dcterms:modified xsi:type="dcterms:W3CDTF">2026-11-02T08:16:17Z</dcterms:modified>
</cp:coreProperties>
</file>